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0" r:id="rId5"/>
    <p:sldMasterId id="2147483678" r:id="rId6"/>
  </p:sldMasterIdLst>
  <p:notesMasterIdLst>
    <p:notesMasterId r:id="rId36"/>
  </p:notesMasterIdLst>
  <p:handoutMasterIdLst>
    <p:handoutMasterId r:id="rId37"/>
  </p:handoutMasterIdLst>
  <p:sldIdLst>
    <p:sldId id="287" r:id="rId7"/>
    <p:sldId id="285" r:id="rId8"/>
    <p:sldId id="286" r:id="rId9"/>
    <p:sldId id="257" r:id="rId10"/>
    <p:sldId id="278" r:id="rId11"/>
    <p:sldId id="258" r:id="rId12"/>
    <p:sldId id="265" r:id="rId13"/>
    <p:sldId id="259" r:id="rId14"/>
    <p:sldId id="260" r:id="rId15"/>
    <p:sldId id="261" r:id="rId16"/>
    <p:sldId id="266" r:id="rId17"/>
    <p:sldId id="262" r:id="rId18"/>
    <p:sldId id="263" r:id="rId19"/>
    <p:sldId id="264" r:id="rId20"/>
    <p:sldId id="268" r:id="rId21"/>
    <p:sldId id="267" r:id="rId22"/>
    <p:sldId id="269" r:id="rId23"/>
    <p:sldId id="270" r:id="rId24"/>
    <p:sldId id="271" r:id="rId25"/>
    <p:sldId id="272" r:id="rId26"/>
    <p:sldId id="273" r:id="rId27"/>
    <p:sldId id="275" r:id="rId28"/>
    <p:sldId id="274" r:id="rId29"/>
    <p:sldId id="276" r:id="rId30"/>
    <p:sldId id="279" r:id="rId31"/>
    <p:sldId id="280" r:id="rId32"/>
    <p:sldId id="281" r:id="rId33"/>
    <p:sldId id="283" r:id="rId34"/>
    <p:sldId id="284"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9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086D995-025B-4CF0-A52F-4B586B051A7B}" type="datetimeFigureOut">
              <a:rPr lang="en-US" smtClean="0"/>
              <a:t>1/29/2021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C2BC080-A461-418E-ABEE-597A187249FD}" type="slidenum">
              <a:rPr lang="en-US" smtClean="0"/>
              <a:t>‹#›</a:t>
            </a:fld>
            <a:endParaRPr lang="en-US"/>
          </a:p>
        </p:txBody>
      </p:sp>
    </p:spTree>
    <p:extLst>
      <p:ext uri="{BB962C8B-B14F-4D97-AF65-F5344CB8AC3E}">
        <p14:creationId xmlns:p14="http://schemas.microsoft.com/office/powerpoint/2010/main" val="1830744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00D9DF9-4926-4465-867C-5143A72F863D}" type="datetimeFigureOut">
              <a:rPr lang="en-US" smtClean="0"/>
              <a:t>1/29/2021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6219817-0406-4767-A921-5DABD5A2581E}" type="slidenum">
              <a:rPr lang="en-US" smtClean="0"/>
              <a:t>‹#›</a:t>
            </a:fld>
            <a:endParaRPr lang="en-US"/>
          </a:p>
        </p:txBody>
      </p:sp>
    </p:spTree>
    <p:extLst>
      <p:ext uri="{BB962C8B-B14F-4D97-AF65-F5344CB8AC3E}">
        <p14:creationId xmlns:p14="http://schemas.microsoft.com/office/powerpoint/2010/main" val="37276295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6C259299-B52D-493E-84CF-6030213B654A}" type="datetime1">
              <a:rPr lang="en-US" smtClean="0"/>
              <a:t>1/29/2021</a:t>
            </a:fld>
            <a:endParaRPr lang="en-US"/>
          </a:p>
        </p:txBody>
      </p:sp>
      <p:sp>
        <p:nvSpPr>
          <p:cNvPr id="5" name="Footer Placeholder 4"/>
          <p:cNvSpPr>
            <a:spLocks noGrp="1"/>
          </p:cNvSpPr>
          <p:nvPr>
            <p:ph type="ftr" sz="quarter" idx="11"/>
          </p:nvPr>
        </p:nvSpPr>
        <p:spPr>
          <a:xfrm>
            <a:off x="5332412" y="5883275"/>
            <a:ext cx="432404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298375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732656" y="5883275"/>
            <a:ext cx="1143000" cy="365125"/>
          </a:xfrm>
          <a:prstGeom prst="rect">
            <a:avLst/>
          </a:prstGeom>
        </p:spPr>
        <p:txBody>
          <a:bodyPr/>
          <a:lstStyle/>
          <a:p>
            <a:fld id="{488ACDC2-D053-4E27-8B58-460FEA237BEE}" type="datetime1">
              <a:rPr lang="en-US" smtClean="0"/>
              <a:t>1/29/2021</a:t>
            </a:fld>
            <a:endParaRPr lang="en-US"/>
          </a:p>
        </p:txBody>
      </p:sp>
      <p:sp>
        <p:nvSpPr>
          <p:cNvPr id="6" name="Footer Placeholder 5"/>
          <p:cNvSpPr>
            <a:spLocks noGrp="1"/>
          </p:cNvSpPr>
          <p:nvPr>
            <p:ph type="ftr" sz="quarter" idx="11"/>
          </p:nvPr>
        </p:nvSpPr>
        <p:spPr>
          <a:xfrm>
            <a:off x="2572279" y="5883275"/>
            <a:ext cx="708417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161695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D0227E76-3FF0-4211-91D3-1C58C74B21CF}" type="datetime1">
              <a:rPr lang="en-US" smtClean="0"/>
              <a:t>1/29/2021</a:t>
            </a:fld>
            <a:endParaRPr lang="en-US"/>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94479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F5308350-1741-494B-AE5D-74156EDC58C8}" type="datetime1">
              <a:rPr lang="en-US" smtClean="0"/>
              <a:t>1/29/2021</a:t>
            </a:fld>
            <a:endParaRPr lang="en-US"/>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2941683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B38FF1CD-3AB7-4ED0-83A1-958E68A46EE8}" type="datetime1">
              <a:rPr lang="en-US" smtClean="0"/>
              <a:t>1/29/2021</a:t>
            </a:fld>
            <a:endParaRPr lang="en-US"/>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446609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CA86535F-BD2A-4568-B25E-C96351E6A0C9}" type="datetime1">
              <a:rPr lang="en-US" smtClean="0"/>
              <a:t>1/29/2021</a:t>
            </a:fld>
            <a:endParaRPr lang="en-US"/>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1931799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3F2BA177-B41C-4ED0-ACB1-EBBF639355C7}" type="datetime1">
              <a:rPr lang="en-US" smtClean="0"/>
              <a:t>1/29/2021</a:t>
            </a:fld>
            <a:endParaRPr lang="en-US"/>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2846498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C3188828-221C-4A3C-8A23-00B5A2CD7C1C}" type="datetime1">
              <a:rPr lang="en-US" smtClean="0"/>
              <a:t>1/29/2021</a:t>
            </a:fld>
            <a:endParaRPr lang="en-US"/>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1574541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01A1E7DE-F707-4654-81E7-C01181F778D6}" type="datetime1">
              <a:rPr lang="en-US" smtClean="0"/>
              <a:t>1/29/2021</a:t>
            </a:fld>
            <a:endParaRPr lang="en-US"/>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1507564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FE44BA-FC58-42BE-A064-DB2FEEE0E398}"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13E75-F8A9-4901-A4B5-85FC30467EE6}" type="slidenum">
              <a:rPr lang="en-US" smtClean="0"/>
              <a:t>‹#›</a:t>
            </a:fld>
            <a:endParaRPr lang="en-US"/>
          </a:p>
        </p:txBody>
      </p:sp>
    </p:spTree>
    <p:extLst>
      <p:ext uri="{BB962C8B-B14F-4D97-AF65-F5344CB8AC3E}">
        <p14:creationId xmlns:p14="http://schemas.microsoft.com/office/powerpoint/2010/main" val="2016082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E44BA-FC58-42BE-A064-DB2FEEE0E398}"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13E75-F8A9-4901-A4B5-85FC30467EE6}" type="slidenum">
              <a:rPr lang="en-US" smtClean="0"/>
              <a:t>‹#›</a:t>
            </a:fld>
            <a:endParaRPr lang="en-US"/>
          </a:p>
        </p:txBody>
      </p:sp>
    </p:spTree>
    <p:extLst>
      <p:ext uri="{BB962C8B-B14F-4D97-AF65-F5344CB8AC3E}">
        <p14:creationId xmlns:p14="http://schemas.microsoft.com/office/powerpoint/2010/main" val="418771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56FBF325-1D00-4B12-9E00-18F5B2A321AB}" type="datetime1">
              <a:rPr lang="en-US" smtClean="0"/>
              <a:t>1/29/2021</a:t>
            </a:fld>
            <a:endParaRPr lang="en-US"/>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951856" y="5867131"/>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2678384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FE44BA-FC58-42BE-A064-DB2FEEE0E398}"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13E75-F8A9-4901-A4B5-85FC30467EE6}" type="slidenum">
              <a:rPr lang="en-US" smtClean="0"/>
              <a:t>‹#›</a:t>
            </a:fld>
            <a:endParaRPr lang="en-US"/>
          </a:p>
        </p:txBody>
      </p:sp>
    </p:spTree>
    <p:extLst>
      <p:ext uri="{BB962C8B-B14F-4D97-AF65-F5344CB8AC3E}">
        <p14:creationId xmlns:p14="http://schemas.microsoft.com/office/powerpoint/2010/main" val="165826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FE44BA-FC58-42BE-A064-DB2FEEE0E398}"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13E75-F8A9-4901-A4B5-85FC30467EE6}" type="slidenum">
              <a:rPr lang="en-US" smtClean="0"/>
              <a:t>‹#›</a:t>
            </a:fld>
            <a:endParaRPr lang="en-US"/>
          </a:p>
        </p:txBody>
      </p:sp>
    </p:spTree>
    <p:extLst>
      <p:ext uri="{BB962C8B-B14F-4D97-AF65-F5344CB8AC3E}">
        <p14:creationId xmlns:p14="http://schemas.microsoft.com/office/powerpoint/2010/main" val="4064718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FE44BA-FC58-42BE-A064-DB2FEEE0E398}"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113E75-F8A9-4901-A4B5-85FC30467EE6}" type="slidenum">
              <a:rPr lang="en-US" smtClean="0"/>
              <a:t>‹#›</a:t>
            </a:fld>
            <a:endParaRPr lang="en-US"/>
          </a:p>
        </p:txBody>
      </p:sp>
    </p:spTree>
    <p:extLst>
      <p:ext uri="{BB962C8B-B14F-4D97-AF65-F5344CB8AC3E}">
        <p14:creationId xmlns:p14="http://schemas.microsoft.com/office/powerpoint/2010/main" val="3021896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FE44BA-FC58-42BE-A064-DB2FEEE0E398}"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113E75-F8A9-4901-A4B5-85FC30467EE6}" type="slidenum">
              <a:rPr lang="en-US" smtClean="0"/>
              <a:t>‹#›</a:t>
            </a:fld>
            <a:endParaRPr lang="en-US"/>
          </a:p>
        </p:txBody>
      </p:sp>
    </p:spTree>
    <p:extLst>
      <p:ext uri="{BB962C8B-B14F-4D97-AF65-F5344CB8AC3E}">
        <p14:creationId xmlns:p14="http://schemas.microsoft.com/office/powerpoint/2010/main" val="278171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E44BA-FC58-42BE-A064-DB2FEEE0E398}"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113E75-F8A9-4901-A4B5-85FC30467EE6}" type="slidenum">
              <a:rPr lang="en-US" smtClean="0"/>
              <a:t>‹#›</a:t>
            </a:fld>
            <a:endParaRPr lang="en-US"/>
          </a:p>
        </p:txBody>
      </p:sp>
    </p:spTree>
    <p:extLst>
      <p:ext uri="{BB962C8B-B14F-4D97-AF65-F5344CB8AC3E}">
        <p14:creationId xmlns:p14="http://schemas.microsoft.com/office/powerpoint/2010/main" val="2826888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FE44BA-FC58-42BE-A064-DB2FEEE0E398}"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13E75-F8A9-4901-A4B5-85FC30467EE6}" type="slidenum">
              <a:rPr lang="en-US" smtClean="0"/>
              <a:t>‹#›</a:t>
            </a:fld>
            <a:endParaRPr lang="en-US"/>
          </a:p>
        </p:txBody>
      </p:sp>
    </p:spTree>
    <p:extLst>
      <p:ext uri="{BB962C8B-B14F-4D97-AF65-F5344CB8AC3E}">
        <p14:creationId xmlns:p14="http://schemas.microsoft.com/office/powerpoint/2010/main" val="2443484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FE44BA-FC58-42BE-A064-DB2FEEE0E398}"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13E75-F8A9-4901-A4B5-85FC30467EE6}" type="slidenum">
              <a:rPr lang="en-US" smtClean="0"/>
              <a:t>‹#›</a:t>
            </a:fld>
            <a:endParaRPr lang="en-US"/>
          </a:p>
        </p:txBody>
      </p:sp>
    </p:spTree>
    <p:extLst>
      <p:ext uri="{BB962C8B-B14F-4D97-AF65-F5344CB8AC3E}">
        <p14:creationId xmlns:p14="http://schemas.microsoft.com/office/powerpoint/2010/main" val="2900554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E44BA-FC58-42BE-A064-DB2FEEE0E398}"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13E75-F8A9-4901-A4B5-85FC30467EE6}" type="slidenum">
              <a:rPr lang="en-US" smtClean="0"/>
              <a:t>‹#›</a:t>
            </a:fld>
            <a:endParaRPr lang="en-US"/>
          </a:p>
        </p:txBody>
      </p:sp>
    </p:spTree>
    <p:extLst>
      <p:ext uri="{BB962C8B-B14F-4D97-AF65-F5344CB8AC3E}">
        <p14:creationId xmlns:p14="http://schemas.microsoft.com/office/powerpoint/2010/main" val="3580523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E44BA-FC58-42BE-A064-DB2FEEE0E398}"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13E75-F8A9-4901-A4B5-85FC30467EE6}" type="slidenum">
              <a:rPr lang="en-US" smtClean="0"/>
              <a:t>‹#›</a:t>
            </a:fld>
            <a:endParaRPr lang="en-US"/>
          </a:p>
        </p:txBody>
      </p:sp>
    </p:spTree>
    <p:extLst>
      <p:ext uri="{BB962C8B-B14F-4D97-AF65-F5344CB8AC3E}">
        <p14:creationId xmlns:p14="http://schemas.microsoft.com/office/powerpoint/2010/main" val="3239440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F1B8DD-7AD7-47CE-90D7-0947E68E6892}"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3EFED-DA0E-49F7-88B7-BDA2C20C6A20}" type="slidenum">
              <a:rPr lang="en-US" smtClean="0"/>
              <a:t>‹#›</a:t>
            </a:fld>
            <a:endParaRPr lang="en-US"/>
          </a:p>
        </p:txBody>
      </p:sp>
    </p:spTree>
    <p:extLst>
      <p:ext uri="{BB962C8B-B14F-4D97-AF65-F5344CB8AC3E}">
        <p14:creationId xmlns:p14="http://schemas.microsoft.com/office/powerpoint/2010/main" val="189510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3E6A93A5-505B-4A5F-9D0F-97CAC13C0315}" type="datetime1">
              <a:rPr lang="en-US" smtClean="0"/>
              <a:t>1/29/2021</a:t>
            </a:fld>
            <a:endParaRPr lang="en-US"/>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4067237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1B8DD-7AD7-47CE-90D7-0947E68E6892}"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3EFED-DA0E-49F7-88B7-BDA2C20C6A20}" type="slidenum">
              <a:rPr lang="en-US" smtClean="0"/>
              <a:t>‹#›</a:t>
            </a:fld>
            <a:endParaRPr lang="en-US"/>
          </a:p>
        </p:txBody>
      </p:sp>
    </p:spTree>
    <p:extLst>
      <p:ext uri="{BB962C8B-B14F-4D97-AF65-F5344CB8AC3E}">
        <p14:creationId xmlns:p14="http://schemas.microsoft.com/office/powerpoint/2010/main" val="1066242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F1B8DD-7AD7-47CE-90D7-0947E68E6892}"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3EFED-DA0E-49F7-88B7-BDA2C20C6A20}" type="slidenum">
              <a:rPr lang="en-US" smtClean="0"/>
              <a:t>‹#›</a:t>
            </a:fld>
            <a:endParaRPr lang="en-US"/>
          </a:p>
        </p:txBody>
      </p:sp>
    </p:spTree>
    <p:extLst>
      <p:ext uri="{BB962C8B-B14F-4D97-AF65-F5344CB8AC3E}">
        <p14:creationId xmlns:p14="http://schemas.microsoft.com/office/powerpoint/2010/main" val="3409358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F1B8DD-7AD7-47CE-90D7-0947E68E6892}"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3EFED-DA0E-49F7-88B7-BDA2C20C6A20}" type="slidenum">
              <a:rPr lang="en-US" smtClean="0"/>
              <a:t>‹#›</a:t>
            </a:fld>
            <a:endParaRPr lang="en-US"/>
          </a:p>
        </p:txBody>
      </p:sp>
    </p:spTree>
    <p:extLst>
      <p:ext uri="{BB962C8B-B14F-4D97-AF65-F5344CB8AC3E}">
        <p14:creationId xmlns:p14="http://schemas.microsoft.com/office/powerpoint/2010/main" val="1499181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F1B8DD-7AD7-47CE-90D7-0947E68E6892}"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3EFED-DA0E-49F7-88B7-BDA2C20C6A20}" type="slidenum">
              <a:rPr lang="en-US" smtClean="0"/>
              <a:t>‹#›</a:t>
            </a:fld>
            <a:endParaRPr lang="en-US"/>
          </a:p>
        </p:txBody>
      </p:sp>
    </p:spTree>
    <p:extLst>
      <p:ext uri="{BB962C8B-B14F-4D97-AF65-F5344CB8AC3E}">
        <p14:creationId xmlns:p14="http://schemas.microsoft.com/office/powerpoint/2010/main" val="2450926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F1B8DD-7AD7-47CE-90D7-0947E68E6892}"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3EFED-DA0E-49F7-88B7-BDA2C20C6A20}" type="slidenum">
              <a:rPr lang="en-US" smtClean="0"/>
              <a:t>‹#›</a:t>
            </a:fld>
            <a:endParaRPr lang="en-US"/>
          </a:p>
        </p:txBody>
      </p:sp>
    </p:spTree>
    <p:extLst>
      <p:ext uri="{BB962C8B-B14F-4D97-AF65-F5344CB8AC3E}">
        <p14:creationId xmlns:p14="http://schemas.microsoft.com/office/powerpoint/2010/main" val="4216910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1B8DD-7AD7-47CE-90D7-0947E68E6892}"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3EFED-DA0E-49F7-88B7-BDA2C20C6A20}" type="slidenum">
              <a:rPr lang="en-US" smtClean="0"/>
              <a:t>‹#›</a:t>
            </a:fld>
            <a:endParaRPr lang="en-US"/>
          </a:p>
        </p:txBody>
      </p:sp>
    </p:spTree>
    <p:extLst>
      <p:ext uri="{BB962C8B-B14F-4D97-AF65-F5344CB8AC3E}">
        <p14:creationId xmlns:p14="http://schemas.microsoft.com/office/powerpoint/2010/main" val="1233286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F1B8DD-7AD7-47CE-90D7-0947E68E6892}"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3EFED-DA0E-49F7-88B7-BDA2C20C6A20}" type="slidenum">
              <a:rPr lang="en-US" smtClean="0"/>
              <a:t>‹#›</a:t>
            </a:fld>
            <a:endParaRPr lang="en-US"/>
          </a:p>
        </p:txBody>
      </p:sp>
    </p:spTree>
    <p:extLst>
      <p:ext uri="{BB962C8B-B14F-4D97-AF65-F5344CB8AC3E}">
        <p14:creationId xmlns:p14="http://schemas.microsoft.com/office/powerpoint/2010/main" val="2472208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F1B8DD-7AD7-47CE-90D7-0947E68E6892}"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3EFED-DA0E-49F7-88B7-BDA2C20C6A20}" type="slidenum">
              <a:rPr lang="en-US" smtClean="0"/>
              <a:t>‹#›</a:t>
            </a:fld>
            <a:endParaRPr lang="en-US"/>
          </a:p>
        </p:txBody>
      </p:sp>
    </p:spTree>
    <p:extLst>
      <p:ext uri="{BB962C8B-B14F-4D97-AF65-F5344CB8AC3E}">
        <p14:creationId xmlns:p14="http://schemas.microsoft.com/office/powerpoint/2010/main" val="1431731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1B8DD-7AD7-47CE-90D7-0947E68E6892}"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3EFED-DA0E-49F7-88B7-BDA2C20C6A20}" type="slidenum">
              <a:rPr lang="en-US" smtClean="0"/>
              <a:t>‹#›</a:t>
            </a:fld>
            <a:endParaRPr lang="en-US"/>
          </a:p>
        </p:txBody>
      </p:sp>
    </p:spTree>
    <p:extLst>
      <p:ext uri="{BB962C8B-B14F-4D97-AF65-F5344CB8AC3E}">
        <p14:creationId xmlns:p14="http://schemas.microsoft.com/office/powerpoint/2010/main" val="810639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1B8DD-7AD7-47CE-90D7-0947E68E6892}"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3EFED-DA0E-49F7-88B7-BDA2C20C6A20}" type="slidenum">
              <a:rPr lang="en-US" smtClean="0"/>
              <a:t>‹#›</a:t>
            </a:fld>
            <a:endParaRPr lang="en-US"/>
          </a:p>
        </p:txBody>
      </p:sp>
    </p:spTree>
    <p:extLst>
      <p:ext uri="{BB962C8B-B14F-4D97-AF65-F5344CB8AC3E}">
        <p14:creationId xmlns:p14="http://schemas.microsoft.com/office/powerpoint/2010/main" val="169315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732656" y="5883275"/>
            <a:ext cx="1143000" cy="365125"/>
          </a:xfrm>
          <a:prstGeom prst="rect">
            <a:avLst/>
          </a:prstGeom>
        </p:spPr>
        <p:txBody>
          <a:bodyPr/>
          <a:lstStyle/>
          <a:p>
            <a:fld id="{DEEE6C28-1734-4457-A500-8402EAB8F462}" type="datetime1">
              <a:rPr lang="en-US" smtClean="0"/>
              <a:t>1/29/2021</a:t>
            </a:fld>
            <a:endParaRPr lang="en-US"/>
          </a:p>
        </p:txBody>
      </p:sp>
      <p:sp>
        <p:nvSpPr>
          <p:cNvPr id="6" name="Footer Placeholder 5"/>
          <p:cNvSpPr>
            <a:spLocks noGrp="1"/>
          </p:cNvSpPr>
          <p:nvPr>
            <p:ph type="ftr" sz="quarter" idx="11"/>
          </p:nvPr>
        </p:nvSpPr>
        <p:spPr>
          <a:xfrm>
            <a:off x="2572279" y="5883275"/>
            <a:ext cx="708417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276986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732656" y="5883275"/>
            <a:ext cx="1143000" cy="365125"/>
          </a:xfrm>
          <a:prstGeom prst="rect">
            <a:avLst/>
          </a:prstGeom>
        </p:spPr>
        <p:txBody>
          <a:bodyPr/>
          <a:lstStyle/>
          <a:p>
            <a:fld id="{67FFC3FE-2C41-4328-AB40-18B686D73E60}" type="datetime1">
              <a:rPr lang="en-US" smtClean="0"/>
              <a:t>1/29/2021</a:t>
            </a:fld>
            <a:endParaRPr lang="en-US"/>
          </a:p>
        </p:txBody>
      </p:sp>
      <p:sp>
        <p:nvSpPr>
          <p:cNvPr id="8" name="Footer Placeholder 7"/>
          <p:cNvSpPr>
            <a:spLocks noGrp="1"/>
          </p:cNvSpPr>
          <p:nvPr>
            <p:ph type="ftr" sz="quarter" idx="11"/>
          </p:nvPr>
        </p:nvSpPr>
        <p:spPr>
          <a:xfrm>
            <a:off x="2572279" y="5883275"/>
            <a:ext cx="708417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245602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9732656" y="5883275"/>
            <a:ext cx="1143000" cy="365125"/>
          </a:xfrm>
          <a:prstGeom prst="rect">
            <a:avLst/>
          </a:prstGeom>
        </p:spPr>
        <p:txBody>
          <a:bodyPr/>
          <a:lstStyle/>
          <a:p>
            <a:fld id="{FDB8F707-EC2E-4D7E-9776-BCF1E7852FA2}" type="datetime1">
              <a:rPr lang="en-US" smtClean="0"/>
              <a:t>1/29/2021</a:t>
            </a:fld>
            <a:endParaRPr lang="en-US"/>
          </a:p>
        </p:txBody>
      </p:sp>
      <p:sp>
        <p:nvSpPr>
          <p:cNvPr id="4" name="Footer Placeholder 3"/>
          <p:cNvSpPr>
            <a:spLocks noGrp="1"/>
          </p:cNvSpPr>
          <p:nvPr>
            <p:ph type="ftr" sz="quarter" idx="11"/>
          </p:nvPr>
        </p:nvSpPr>
        <p:spPr>
          <a:xfrm>
            <a:off x="2572279" y="5883275"/>
            <a:ext cx="7084177"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324236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732656" y="5883275"/>
            <a:ext cx="1143000" cy="365125"/>
          </a:xfrm>
          <a:prstGeom prst="rect">
            <a:avLst/>
          </a:prstGeom>
        </p:spPr>
        <p:txBody>
          <a:bodyPr/>
          <a:lstStyle/>
          <a:p>
            <a:fld id="{7D8FB2AE-91F4-40CB-A3C2-476D6E5137CD}" type="datetime1">
              <a:rPr lang="en-US" smtClean="0"/>
              <a:t>1/29/2021</a:t>
            </a:fld>
            <a:endParaRPr lang="en-US"/>
          </a:p>
        </p:txBody>
      </p:sp>
      <p:sp>
        <p:nvSpPr>
          <p:cNvPr id="3" name="Footer Placeholder 2"/>
          <p:cNvSpPr>
            <a:spLocks noGrp="1"/>
          </p:cNvSpPr>
          <p:nvPr>
            <p:ph type="ftr" sz="quarter" idx="11"/>
          </p:nvPr>
        </p:nvSpPr>
        <p:spPr>
          <a:xfrm>
            <a:off x="2572279" y="5883275"/>
            <a:ext cx="7084177"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210333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732656" y="5883275"/>
            <a:ext cx="1143000" cy="365125"/>
          </a:xfrm>
          <a:prstGeom prst="rect">
            <a:avLst/>
          </a:prstGeom>
        </p:spPr>
        <p:txBody>
          <a:bodyPr/>
          <a:lstStyle/>
          <a:p>
            <a:fld id="{7BB019D8-DAE1-4426-8064-1D89759CD7EE}" type="datetime1">
              <a:rPr lang="en-US" smtClean="0"/>
              <a:t>1/29/2021</a:t>
            </a:fld>
            <a:endParaRPr lang="en-US"/>
          </a:p>
        </p:txBody>
      </p:sp>
      <p:sp>
        <p:nvSpPr>
          <p:cNvPr id="6" name="Footer Placeholder 5"/>
          <p:cNvSpPr>
            <a:spLocks noGrp="1"/>
          </p:cNvSpPr>
          <p:nvPr>
            <p:ph type="ftr" sz="quarter" idx="11"/>
          </p:nvPr>
        </p:nvSpPr>
        <p:spPr>
          <a:xfrm>
            <a:off x="2572279" y="5883275"/>
            <a:ext cx="708417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168643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732656" y="5883275"/>
            <a:ext cx="1143000" cy="365125"/>
          </a:xfrm>
          <a:prstGeom prst="rect">
            <a:avLst/>
          </a:prstGeom>
        </p:spPr>
        <p:txBody>
          <a:bodyPr/>
          <a:lstStyle/>
          <a:p>
            <a:fld id="{96B4F124-04C8-4918-B8F4-06F15B73642C}" type="datetime1">
              <a:rPr lang="en-US" smtClean="0"/>
              <a:t>1/29/2021</a:t>
            </a:fld>
            <a:endParaRPr lang="en-US"/>
          </a:p>
        </p:txBody>
      </p:sp>
      <p:sp>
        <p:nvSpPr>
          <p:cNvPr id="6" name="Footer Placeholder 5"/>
          <p:cNvSpPr>
            <a:spLocks noGrp="1"/>
          </p:cNvSpPr>
          <p:nvPr>
            <p:ph type="ftr" sz="quarter" idx="11"/>
          </p:nvPr>
        </p:nvSpPr>
        <p:spPr>
          <a:xfrm>
            <a:off x="2572279" y="5883275"/>
            <a:ext cx="708417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951856" y="5883275"/>
            <a:ext cx="551167" cy="365125"/>
          </a:xfrm>
          <a:prstGeom prst="rect">
            <a:avLst/>
          </a:prstGeom>
        </p:spPr>
        <p:txBody>
          <a:bodyPr/>
          <a:lstStyle/>
          <a:p>
            <a:fld id="{A4F6E66F-668F-42E4-8105-ABC4C03EE5C5}" type="slidenum">
              <a:rPr lang="en-US" smtClean="0"/>
              <a:t>‹#›</a:t>
            </a:fld>
            <a:endParaRPr lang="en-US"/>
          </a:p>
        </p:txBody>
      </p:sp>
    </p:spTree>
    <p:extLst>
      <p:ext uri="{BB962C8B-B14F-4D97-AF65-F5344CB8AC3E}">
        <p14:creationId xmlns:p14="http://schemas.microsoft.com/office/powerpoint/2010/main" val="308298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1702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E44BA-FC58-42BE-A064-DB2FEEE0E398}" type="datetimeFigureOut">
              <a:rPr lang="en-US" smtClean="0"/>
              <a:t>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13E75-F8A9-4901-A4B5-85FC30467EE6}" type="slidenum">
              <a:rPr lang="en-US" smtClean="0"/>
              <a:t>‹#›</a:t>
            </a:fld>
            <a:endParaRPr lang="en-US"/>
          </a:p>
        </p:txBody>
      </p:sp>
    </p:spTree>
    <p:extLst>
      <p:ext uri="{BB962C8B-B14F-4D97-AF65-F5344CB8AC3E}">
        <p14:creationId xmlns:p14="http://schemas.microsoft.com/office/powerpoint/2010/main" val="23665855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1B8DD-7AD7-47CE-90D7-0947E68E6892}" type="datetimeFigureOut">
              <a:rPr lang="en-US" smtClean="0"/>
              <a:t>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3EFED-DA0E-49F7-88B7-BDA2C20C6A20}" type="slidenum">
              <a:rPr lang="en-US" smtClean="0"/>
              <a:t>‹#›</a:t>
            </a:fld>
            <a:endParaRPr lang="en-US"/>
          </a:p>
        </p:txBody>
      </p:sp>
    </p:spTree>
    <p:extLst>
      <p:ext uri="{BB962C8B-B14F-4D97-AF65-F5344CB8AC3E}">
        <p14:creationId xmlns:p14="http://schemas.microsoft.com/office/powerpoint/2010/main" val="18990800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mailto:jwarren@buffaloschools.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HRLeaves@buffloschools.org" TargetMode="External"/><Relationship Id="rId1" Type="http://schemas.openxmlformats.org/officeDocument/2006/relationships/slideLayout" Target="../slideLayouts/slideLayout7.xml"/><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jwarren@buffaloschools.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cdc.gov/coronavirus/2019-ncov" TargetMode="External"/><Relationship Id="rId7" Type="http://schemas.openxmlformats.org/officeDocument/2006/relationships/hyperlink" Target="https://www.buffaloschools.org/Page/89196" TargetMode="External"/><Relationship Id="rId2" Type="http://schemas.openxmlformats.org/officeDocument/2006/relationships/hyperlink" Target="https://www2.erie.gov/health/coronavirus" TargetMode="External"/><Relationship Id="rId1" Type="http://schemas.openxmlformats.org/officeDocument/2006/relationships/slideLayout" Target="../slideLayouts/slideLayout7.xml"/><Relationship Id="rId6" Type="http://schemas.openxmlformats.org/officeDocument/2006/relationships/hyperlink" Target="https://paidfamilyleave.ny.gov/if-you-are-quarantined-yourself" TargetMode="External"/><Relationship Id="rId5" Type="http://schemas.openxmlformats.org/officeDocument/2006/relationships/hyperlink" Target="https://www.governor.ny.gov/news/no-205-quarantine-restrictions-travelers-arriving-new-york" TargetMode="External"/><Relationship Id="rId4" Type="http://schemas.openxmlformats.org/officeDocument/2006/relationships/hyperlink" Target="https://emergency.cdc.gov/coping/selfcare.asp" TargetMode="External"/></Relationships>
</file>

<file path=ppt/slides/_rels/slide2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uidanceresources.co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3.wdp"/><Relationship Id="rId7" Type="http://schemas.microsoft.com/office/2007/relationships/hdphoto" Target="../media/hdphoto5.wdp"/><Relationship Id="rId12" Type="http://schemas.microsoft.com/office/2007/relationships/hdphoto" Target="../media/hdphoto7.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png"/><Relationship Id="rId5" Type="http://schemas.microsoft.com/office/2007/relationships/hdphoto" Target="../media/hdphoto4.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6.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HR_leaves@buffaloschools.org" TargetMode="External"/><Relationship Id="rId1" Type="http://schemas.openxmlformats.org/officeDocument/2006/relationships/slideLayout" Target="../slideLayouts/slideLayout7.xml"/><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12516" y="565422"/>
            <a:ext cx="9457563" cy="1911772"/>
          </a:xfrm>
        </p:spPr>
        <p:txBody>
          <a:bodyPr>
            <a:normAutofit fontScale="90000"/>
          </a:bodyPr>
          <a:lstStyle/>
          <a:p>
            <a:pPr algn="l"/>
            <a:r>
              <a:rPr lang="en-US" b="1" dirty="0">
                <a:ln w="9525">
                  <a:solidFill>
                    <a:schemeClr val="bg1"/>
                  </a:solidFill>
                  <a:prstDash val="solid"/>
                </a:ln>
                <a:effectLst>
                  <a:outerShdw blurRad="12700" dist="38100" dir="2700000" algn="tl" rotWithShape="0">
                    <a:schemeClr val="bg1">
                      <a:lumMod val="50000"/>
                    </a:schemeClr>
                  </a:outerShdw>
                </a:effectLst>
              </a:rPr>
              <a:t>BUFFALO PUBLIC SCHOOLS</a:t>
            </a:r>
            <a:br>
              <a:rPr lang="en-US" b="1" dirty="0">
                <a:ln w="9525">
                  <a:solidFill>
                    <a:schemeClr val="bg1"/>
                  </a:solidFill>
                  <a:prstDash val="solid"/>
                </a:ln>
                <a:effectLst>
                  <a:outerShdw blurRad="12700" dist="38100" dir="2700000" algn="tl" rotWithShape="0">
                    <a:schemeClr val="bg1">
                      <a:lumMod val="50000"/>
                    </a:schemeClr>
                  </a:outerShdw>
                </a:effectLst>
              </a:rPr>
            </a:br>
            <a:endParaRPr lang="en-US" dirty="0"/>
          </a:p>
        </p:txBody>
      </p:sp>
      <p:sp>
        <p:nvSpPr>
          <p:cNvPr id="5" name="Rectangle 4"/>
          <p:cNvSpPr/>
          <p:nvPr/>
        </p:nvSpPr>
        <p:spPr>
          <a:xfrm>
            <a:off x="1746547" y="2079367"/>
            <a:ext cx="10323532"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COVID-19 Protocols and Guidance</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from Human Resources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7" name="Picture 6" descr="Buffalo Public School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36086" y="3833693"/>
            <a:ext cx="2046285" cy="2046288"/>
          </a:xfrm>
          <a:prstGeom prst="rect">
            <a:avLst/>
          </a:prstGeom>
          <a:noFill/>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4" descr="surgical mask clipart - Google Searc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14222" y1="40889" x2="14222" y2="40889"/>
                        <a14:backgroundMark x1="87556" y1="43556" x2="87556" y2="43556"/>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705435" y="3735181"/>
            <a:ext cx="3507586" cy="3224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56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279046" y="359182"/>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QUARANTINE PROCESS</a:t>
            </a:r>
          </a:p>
        </p:txBody>
      </p:sp>
      <p:sp>
        <p:nvSpPr>
          <p:cNvPr id="3" name="TextBox 2"/>
          <p:cNvSpPr txBox="1"/>
          <p:nvPr/>
        </p:nvSpPr>
        <p:spPr>
          <a:xfrm>
            <a:off x="2467765" y="1025637"/>
            <a:ext cx="8262851" cy="5078313"/>
          </a:xfrm>
          <a:prstGeom prst="rect">
            <a:avLst/>
          </a:prstGeom>
          <a:noFill/>
        </p:spPr>
        <p:txBody>
          <a:bodyPr wrap="square" rtlCol="0">
            <a:spAutoFit/>
          </a:bodyPr>
          <a:lstStyle/>
          <a:p>
            <a:r>
              <a:rPr lang="en-US" dirty="0"/>
              <a:t>Employee must </a:t>
            </a:r>
            <a:r>
              <a:rPr lang="en-US" b="1" dirty="0"/>
              <a:t>immediately</a:t>
            </a:r>
            <a:r>
              <a:rPr lang="en-US" dirty="0"/>
              <a:t> contact</a:t>
            </a:r>
            <a:r>
              <a:rPr lang="en-US" dirty="0">
                <a:solidFill>
                  <a:srgbClr val="FF0000"/>
                </a:solidFill>
              </a:rPr>
              <a:t> </a:t>
            </a:r>
            <a:r>
              <a:rPr lang="en-US" dirty="0"/>
              <a:t>Human Resources with a copy of medical documentation regarding their COVID-19 diagnosis, symptoms, or their Federal, State, or local isolation or Quarantine Order. Medical documentation must be dated and include specific reference to COVID-19, reason for leave (close contact, diagnosis, symptoms, etc.) and the dates of leave. Human Resources will inform your supervisor of approved Quarantine Leave.</a:t>
            </a:r>
          </a:p>
          <a:p>
            <a:endParaRPr lang="en-US" b="1" dirty="0"/>
          </a:p>
          <a:p>
            <a:r>
              <a:rPr lang="en-US" dirty="0"/>
              <a:t>Human Resources will inform the employee and supervisor whether the employee qualifies for paid Quarantine Leave and work from home authorization or if the employee is required to use their own time for the duration of the quarantine. </a:t>
            </a:r>
          </a:p>
          <a:p>
            <a:endParaRPr lang="en-US" b="1" u="sng" dirty="0"/>
          </a:p>
          <a:p>
            <a:r>
              <a:rPr lang="en-US" dirty="0"/>
              <a:t>If eligible for paid Quarantine Leave, HR will consult with the employee’s Department and/or Supervisor to determine employee’s ability to work from home. </a:t>
            </a:r>
            <a:r>
              <a:rPr lang="en-US" u="sng" dirty="0"/>
              <a:t>If the employee is able to work from home, they must do so. </a:t>
            </a:r>
          </a:p>
          <a:p>
            <a:endParaRPr lang="en-US" u="sng" dirty="0"/>
          </a:p>
          <a:p>
            <a:r>
              <a:rPr lang="en-US" dirty="0"/>
              <a:t>Employees should communicate with their Supervisor and Human resources as soon as possible to ensure accurate and complete entering of time. </a:t>
            </a:r>
            <a:r>
              <a:rPr lang="en-US" u="sng" dirty="0"/>
              <a:t>Only payroll can enter Quarantine leave; it cannot be entered by employees</a:t>
            </a:r>
          </a:p>
        </p:txBody>
      </p:sp>
      <p:pic>
        <p:nvPicPr>
          <p:cNvPr id="4" name="Picture 2" descr="Quarantine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9434" t="4501" r="6694" b="24453"/>
          <a:stretch/>
        </p:blipFill>
        <p:spPr bwMode="auto">
          <a:xfrm>
            <a:off x="131975" y="3543472"/>
            <a:ext cx="1885361" cy="1894789"/>
          </a:xfrm>
          <a:prstGeom prst="rect">
            <a:avLst/>
          </a:prstGeom>
          <a:noFill/>
          <a:effectLst>
            <a:outerShdw blurRad="76200" dir="18900000" sy="23000" kx="-1200000" algn="bl" rotWithShape="0">
              <a:prstClr val="black">
                <a:alpha val="20000"/>
              </a:prstClr>
            </a:outerShdw>
            <a:softEdge rad="635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4F6E66F-668F-42E4-8105-ABC4C03EE5C5}" type="slidenum">
              <a:rPr lang="en-US" smtClean="0"/>
              <a:t>10</a:t>
            </a:fld>
            <a:endParaRPr lang="en-US"/>
          </a:p>
        </p:txBody>
      </p:sp>
    </p:spTree>
    <p:extLst>
      <p:ext uri="{BB962C8B-B14F-4D97-AF65-F5344CB8AC3E}">
        <p14:creationId xmlns:p14="http://schemas.microsoft.com/office/powerpoint/2010/main" val="228584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0" y="2083495"/>
            <a:ext cx="12333402" cy="707886"/>
          </a:xfrm>
          <a:prstGeom prst="rect">
            <a:avLst/>
          </a:prstGeom>
          <a:noFill/>
        </p:spPr>
        <p:txBody>
          <a:bodyPr wrap="square" rtlCol="0">
            <a:spAutoFit/>
          </a:bodyPr>
          <a:lstStyle/>
          <a:p>
            <a:pPr algn="ctr"/>
            <a:r>
              <a:rPr lang="en-US" sz="4000" b="1" dirty="0">
                <a:solidFill>
                  <a:schemeClr val="accent1">
                    <a:lumMod val="75000"/>
                  </a:schemeClr>
                </a:solidFill>
                <a:latin typeface="David" panose="020E0502060401010101" pitchFamily="34" charset="-79"/>
                <a:cs typeface="David" panose="020E0502060401010101" pitchFamily="34" charset="-79"/>
              </a:rPr>
              <a:t>What happens if I have to get tested for COVID-19?</a:t>
            </a:r>
          </a:p>
        </p:txBody>
      </p:sp>
      <p:sp>
        <p:nvSpPr>
          <p:cNvPr id="3" name="Slide Number Placeholder 2"/>
          <p:cNvSpPr>
            <a:spLocks noGrp="1"/>
          </p:cNvSpPr>
          <p:nvPr>
            <p:ph type="sldNum" sz="quarter" idx="12"/>
          </p:nvPr>
        </p:nvSpPr>
        <p:spPr/>
        <p:txBody>
          <a:bodyPr/>
          <a:lstStyle/>
          <a:p>
            <a:fld id="{A4F6E66F-668F-42E4-8105-ABC4C03EE5C5}" type="slidenum">
              <a:rPr lang="en-US" smtClean="0"/>
              <a:t>11</a:t>
            </a:fld>
            <a:endParaRPr lang="en-US"/>
          </a:p>
        </p:txBody>
      </p:sp>
    </p:spTree>
    <p:extLst>
      <p:ext uri="{BB962C8B-B14F-4D97-AF65-F5344CB8AC3E}">
        <p14:creationId xmlns:p14="http://schemas.microsoft.com/office/powerpoint/2010/main" val="169608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551710" y="319875"/>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COVID-19 TESTING </a:t>
            </a:r>
          </a:p>
        </p:txBody>
      </p:sp>
      <p:sp>
        <p:nvSpPr>
          <p:cNvPr id="3" name="TextBox 2"/>
          <p:cNvSpPr txBox="1"/>
          <p:nvPr/>
        </p:nvSpPr>
        <p:spPr>
          <a:xfrm>
            <a:off x="2108012" y="893088"/>
            <a:ext cx="9395011" cy="5632311"/>
          </a:xfrm>
          <a:prstGeom prst="rect">
            <a:avLst/>
          </a:prstGeom>
          <a:noFill/>
        </p:spPr>
        <p:txBody>
          <a:bodyPr wrap="square" rtlCol="0">
            <a:spAutoFit/>
          </a:bodyPr>
          <a:lstStyle/>
          <a:p>
            <a:r>
              <a:rPr lang="en-US" dirty="0"/>
              <a:t>Staff are directed to remain home if are experiencing symptoms and to consult with their doctor or  service provider via Telemedicine.. Symptoms may appear 2-14 days after exposure to the virus. People with these symptoms may have COVID-19:</a:t>
            </a:r>
          </a:p>
          <a:p>
            <a:pPr marL="2114550" lvl="4" indent="-285750">
              <a:buFont typeface="Arial" panose="020B0604020202020204" pitchFamily="34" charset="0"/>
              <a:buChar char="•"/>
            </a:pPr>
            <a:r>
              <a:rPr lang="en-US" dirty="0"/>
              <a:t>Fever/Chills</a:t>
            </a:r>
          </a:p>
          <a:p>
            <a:pPr marL="2114550" lvl="4" indent="-285750">
              <a:buFont typeface="Arial" panose="020B0604020202020204" pitchFamily="34" charset="0"/>
              <a:buChar char="•"/>
            </a:pPr>
            <a:r>
              <a:rPr lang="en-US" dirty="0"/>
              <a:t>Cough</a:t>
            </a:r>
          </a:p>
          <a:p>
            <a:pPr marL="2114550" lvl="4" indent="-285750">
              <a:buFont typeface="Arial" panose="020B0604020202020204" pitchFamily="34" charset="0"/>
              <a:buChar char="•"/>
            </a:pPr>
            <a:r>
              <a:rPr lang="en-US" dirty="0"/>
              <a:t>Shortness of breath or difficulty breathing</a:t>
            </a:r>
          </a:p>
          <a:p>
            <a:pPr marL="2114550" lvl="4" indent="-285750">
              <a:buFont typeface="Arial" panose="020B0604020202020204" pitchFamily="34" charset="0"/>
              <a:buChar char="•"/>
            </a:pPr>
            <a:r>
              <a:rPr lang="en-US" dirty="0"/>
              <a:t>Fatigue</a:t>
            </a:r>
          </a:p>
          <a:p>
            <a:pPr marL="2114550" lvl="4" indent="-285750">
              <a:buFont typeface="Arial" panose="020B0604020202020204" pitchFamily="34" charset="0"/>
              <a:buChar char="•"/>
            </a:pPr>
            <a:r>
              <a:rPr lang="en-US" dirty="0"/>
              <a:t>Muscle or body aches</a:t>
            </a:r>
          </a:p>
          <a:p>
            <a:pPr marL="2114550" lvl="4" indent="-285750">
              <a:buFont typeface="Arial" panose="020B0604020202020204" pitchFamily="34" charset="0"/>
              <a:buChar char="•"/>
            </a:pPr>
            <a:r>
              <a:rPr lang="en-US" dirty="0"/>
              <a:t>Headache</a:t>
            </a:r>
          </a:p>
          <a:p>
            <a:pPr marL="2114550" lvl="4" indent="-285750">
              <a:buFont typeface="Arial" panose="020B0604020202020204" pitchFamily="34" charset="0"/>
              <a:buChar char="•"/>
            </a:pPr>
            <a:r>
              <a:rPr lang="en-US" dirty="0"/>
              <a:t>New loss of taste or smell</a:t>
            </a:r>
          </a:p>
          <a:p>
            <a:pPr marL="2114550" lvl="4" indent="-285750">
              <a:buFont typeface="Arial" panose="020B0604020202020204" pitchFamily="34" charset="0"/>
              <a:buChar char="•"/>
            </a:pPr>
            <a:r>
              <a:rPr lang="en-US" dirty="0"/>
              <a:t>Sore Throat</a:t>
            </a:r>
          </a:p>
          <a:p>
            <a:pPr marL="2114550" lvl="4" indent="-285750">
              <a:buFont typeface="Arial" panose="020B0604020202020204" pitchFamily="34" charset="0"/>
              <a:buChar char="•"/>
            </a:pPr>
            <a:r>
              <a:rPr lang="en-US" dirty="0"/>
              <a:t>Congestion or runny nose</a:t>
            </a:r>
          </a:p>
          <a:p>
            <a:pPr marL="2114550" lvl="4" indent="-285750">
              <a:buFont typeface="Arial" panose="020B0604020202020204" pitchFamily="34" charset="0"/>
              <a:buChar char="•"/>
            </a:pPr>
            <a:r>
              <a:rPr lang="en-US" dirty="0"/>
              <a:t>Nausea or vomiting</a:t>
            </a:r>
          </a:p>
          <a:p>
            <a:pPr marL="2114550" lvl="4" indent="-285750">
              <a:buFont typeface="Arial" panose="020B0604020202020204" pitchFamily="34" charset="0"/>
              <a:buChar char="•"/>
            </a:pPr>
            <a:r>
              <a:rPr lang="en-US" dirty="0"/>
              <a:t>Diarrhea</a:t>
            </a:r>
          </a:p>
          <a:p>
            <a:pPr lvl="4"/>
            <a:endParaRPr lang="en-US" dirty="0"/>
          </a:p>
          <a:p>
            <a:pPr marL="0" lvl="4"/>
            <a:r>
              <a:rPr lang="en-US" dirty="0"/>
              <a:t>If anyone has a chance to speak with an employee who has expressed concerns about symptoms, please do not direct/mandate them to get the COVID-19 test.  Our health insurance will not cover it.  They must get a script from a medical provider to get the test.  Please encourage them to contact their primary or use telemedicine to speak with a medical professional about their symptoms so that the doctor can instruct their patient on next steps.</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961" b="100000" l="0" r="99048">
                        <a14:foregroundMark x1="55238" y1="15686" x2="55238" y2="15686"/>
                        <a14:foregroundMark x1="48095" y1="20261" x2="48095" y2="20261"/>
                        <a14:foregroundMark x1="63810" y1="24837" x2="63810" y2="24837"/>
                        <a14:foregroundMark x1="62857" y1="13072" x2="62857" y2="13072"/>
                        <a14:foregroundMark x1="71905" y1="33987" x2="71905" y2="33987"/>
                        <a14:foregroundMark x1="66667" y1="50327" x2="66667" y2="50327"/>
                        <a14:foregroundMark x1="64762" y1="67320" x2="64762" y2="67320"/>
                        <a14:foregroundMark x1="73333" y1="69935" x2="73333" y2="69935"/>
                        <a14:foregroundMark x1="80476" y1="66013" x2="80476" y2="66013"/>
                        <a14:foregroundMark x1="79048" y1="46405" x2="79048" y2="46405"/>
                        <a14:foregroundMark x1="80476" y1="33333" x2="80476" y2="33333"/>
                        <a14:foregroundMark x1="75238" y1="20261" x2="75238" y2="20261"/>
                        <a14:foregroundMark x1="70476" y1="16993" x2="70476" y2="16993"/>
                        <a14:foregroundMark x1="40000" y1="16993" x2="40000" y2="16993"/>
                        <a14:foregroundMark x1="43333" y1="27451" x2="43333" y2="27451"/>
                        <a14:foregroundMark x1="43333" y1="13725" x2="43333" y2="13725"/>
                        <a14:foregroundMark x1="44762" y1="42484" x2="44762" y2="42484"/>
                        <a14:foregroundMark x1="58571" y1="45098" x2="58571" y2="45098"/>
                        <a14:foregroundMark x1="64286" y1="56209" x2="64286" y2="56209"/>
                        <a14:foregroundMark x1="70000" y1="41830" x2="70000" y2="41830"/>
                        <a14:foregroundMark x1="67619" y1="28758" x2="67619" y2="28758"/>
                        <a14:foregroundMark x1="80000" y1="26144" x2="80000" y2="26144"/>
                        <a14:foregroundMark x1="80952" y1="71242" x2="80952" y2="71242"/>
                        <a14:foregroundMark x1="70476" y1="75163" x2="70476" y2="75163"/>
                        <a14:foregroundMark x1="40000" y1="50327" x2="40000" y2="50327"/>
                        <a14:foregroundMark x1="42857" y1="39216" x2="42857" y2="39216"/>
                        <a14:foregroundMark x1="67619" y1="42484" x2="67619" y2="42484"/>
                        <a14:foregroundMark x1="74286" y1="52288" x2="74286" y2="52288"/>
                        <a14:foregroundMark x1="68571" y1="52288" x2="68571" y2="52288"/>
                        <a14:foregroundMark x1="69048" y1="67320" x2="69048" y2="67320"/>
                        <a14:foregroundMark x1="74762" y1="78431" x2="74762" y2="78431"/>
                        <a14:foregroundMark x1="44286" y1="31373" x2="44286" y2="31373"/>
                        <a14:foregroundMark x1="64762" y1="18301" x2="64762" y2="18301"/>
                        <a14:foregroundMark x1="65238" y1="45098" x2="65238" y2="45098"/>
                        <a14:foregroundMark x1="56190" y1="50327" x2="56190" y2="50327"/>
                        <a14:foregroundMark x1="56667" y1="57516" x2="56667" y2="57516"/>
                      </a14:backgroundRemoval>
                    </a14:imgEffect>
                  </a14:imgLayer>
                </a14:imgProps>
              </a:ext>
              <a:ext uri="{28A0092B-C50C-407E-A947-70E740481C1C}">
                <a14:useLocalDpi xmlns:a14="http://schemas.microsoft.com/office/drawing/2010/main" val="0"/>
              </a:ext>
            </a:extLst>
          </a:blip>
          <a:stretch>
            <a:fillRect/>
          </a:stretch>
        </p:blipFill>
        <p:spPr>
          <a:xfrm>
            <a:off x="1026945" y="2090035"/>
            <a:ext cx="2667000" cy="1943100"/>
          </a:xfrm>
          <a:prstGeom prst="rect">
            <a:avLst/>
          </a:prstGeom>
          <a:effectLst>
            <a:outerShdw blurRad="76200" dir="18900000" sy="23000" kx="-1200000" algn="bl" rotWithShape="0">
              <a:prstClr val="black">
                <a:alpha val="20000"/>
              </a:prstClr>
            </a:outerShdw>
          </a:effectLst>
        </p:spPr>
      </p:pic>
      <p:sp>
        <p:nvSpPr>
          <p:cNvPr id="4" name="Slide Number Placeholder 3"/>
          <p:cNvSpPr>
            <a:spLocks noGrp="1"/>
          </p:cNvSpPr>
          <p:nvPr>
            <p:ph type="sldNum" sz="quarter" idx="12"/>
          </p:nvPr>
        </p:nvSpPr>
        <p:spPr/>
        <p:txBody>
          <a:bodyPr/>
          <a:lstStyle/>
          <a:p>
            <a:fld id="{A4F6E66F-668F-42E4-8105-ABC4C03EE5C5}" type="slidenum">
              <a:rPr lang="en-US" smtClean="0"/>
              <a:t>12</a:t>
            </a:fld>
            <a:endParaRPr lang="en-US"/>
          </a:p>
        </p:txBody>
      </p:sp>
    </p:spTree>
    <p:extLst>
      <p:ext uri="{BB962C8B-B14F-4D97-AF65-F5344CB8AC3E}">
        <p14:creationId xmlns:p14="http://schemas.microsoft.com/office/powerpoint/2010/main" val="3873126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551710" y="631767"/>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POSITIVE COVID-19 TEST</a:t>
            </a:r>
          </a:p>
        </p:txBody>
      </p:sp>
      <p:sp>
        <p:nvSpPr>
          <p:cNvPr id="3" name="TextBox 2"/>
          <p:cNvSpPr txBox="1"/>
          <p:nvPr/>
        </p:nvSpPr>
        <p:spPr>
          <a:xfrm>
            <a:off x="2477193" y="1479665"/>
            <a:ext cx="8262851" cy="4801314"/>
          </a:xfrm>
          <a:prstGeom prst="rect">
            <a:avLst/>
          </a:prstGeom>
          <a:noFill/>
        </p:spPr>
        <p:txBody>
          <a:bodyPr wrap="square" rtlCol="0">
            <a:spAutoFit/>
          </a:bodyPr>
          <a:lstStyle/>
          <a:p>
            <a:pPr marL="0" lvl="4"/>
            <a:r>
              <a:rPr lang="en-US" dirty="0"/>
              <a:t>Should a staff member test positive for COVID-19, you must immediately report the finding to Jamie Warren, Associate Superintendent for Human Resources at </a:t>
            </a:r>
            <a:r>
              <a:rPr lang="en-US" dirty="0">
                <a:hlinkClick r:id="rId2"/>
              </a:rPr>
              <a:t>jwarren@buffaloschools.org</a:t>
            </a:r>
            <a:r>
              <a:rPr lang="en-US" dirty="0"/>
              <a:t>. This staff member will be required to quarantine for fourteen (14) calendar days. </a:t>
            </a:r>
          </a:p>
          <a:p>
            <a:pPr marL="0" lvl="4"/>
            <a:endParaRPr lang="en-US" dirty="0"/>
          </a:p>
          <a:p>
            <a:pPr marL="0" lvl="4"/>
            <a:r>
              <a:rPr lang="en-US" dirty="0"/>
              <a:t>Upon confirmation of a positive test result, the Department of Human Resources will employ a procedure that guides our interaction with the employee’s Supervisor and co-workers that:</a:t>
            </a:r>
          </a:p>
          <a:p>
            <a:pPr marL="1200150" lvl="6" indent="-285750">
              <a:buFont typeface="Arial" panose="020B0604020202020204" pitchFamily="34" charset="0"/>
              <a:buChar char="•"/>
            </a:pPr>
            <a:r>
              <a:rPr lang="en-US" dirty="0"/>
              <a:t>Ensures and protects confidentiality</a:t>
            </a:r>
          </a:p>
          <a:p>
            <a:pPr marL="1200150" lvl="6" indent="-285750">
              <a:buFont typeface="Arial" panose="020B0604020202020204" pitchFamily="34" charset="0"/>
              <a:buChar char="•"/>
            </a:pPr>
            <a:r>
              <a:rPr lang="en-US" dirty="0"/>
              <a:t>Demonstrates ethical and professional conduct</a:t>
            </a:r>
          </a:p>
          <a:p>
            <a:pPr marL="1200150" lvl="6" indent="-285750">
              <a:buFont typeface="Arial" panose="020B0604020202020204" pitchFamily="34" charset="0"/>
              <a:buChar char="•"/>
            </a:pPr>
            <a:r>
              <a:rPr lang="en-US" dirty="0"/>
              <a:t>Creates a judgment-free zone</a:t>
            </a:r>
          </a:p>
          <a:p>
            <a:pPr marL="1200150" lvl="6" indent="-285750">
              <a:buFont typeface="Arial" panose="020B0604020202020204" pitchFamily="34" charset="0"/>
              <a:buChar char="•"/>
            </a:pPr>
            <a:r>
              <a:rPr lang="en-US" dirty="0"/>
              <a:t>Addresses health and safety concerns through contact tracing</a:t>
            </a:r>
          </a:p>
          <a:p>
            <a:pPr marL="1200150" lvl="6" indent="-285750">
              <a:buFont typeface="Arial" panose="020B0604020202020204" pitchFamily="34" charset="0"/>
              <a:buChar char="•"/>
            </a:pPr>
            <a:r>
              <a:rPr lang="en-US" dirty="0"/>
              <a:t>Works collaboratively with the Erie County Department of Health (ECDH) and the Center for Disease Control (CDC)</a:t>
            </a:r>
          </a:p>
          <a:p>
            <a:pPr marL="1200150" lvl="6" indent="-285750">
              <a:buFont typeface="Arial" panose="020B0604020202020204" pitchFamily="34" charset="0"/>
              <a:buChar char="•"/>
            </a:pPr>
            <a:r>
              <a:rPr lang="en-US" dirty="0"/>
              <a:t>Works collaboratively with Plant Operations and Custodial Services  			</a:t>
            </a:r>
          </a:p>
          <a:p>
            <a:pPr marL="0" lvl="4"/>
            <a:r>
              <a:rPr lang="en-US" dirty="0"/>
              <a:t>				</a:t>
            </a:r>
          </a:p>
        </p:txBody>
      </p:sp>
      <p:sp>
        <p:nvSpPr>
          <p:cNvPr id="4" name="Slide Number Placeholder 3"/>
          <p:cNvSpPr>
            <a:spLocks noGrp="1"/>
          </p:cNvSpPr>
          <p:nvPr>
            <p:ph type="sldNum" sz="quarter" idx="12"/>
          </p:nvPr>
        </p:nvSpPr>
        <p:spPr/>
        <p:txBody>
          <a:bodyPr/>
          <a:lstStyle/>
          <a:p>
            <a:fld id="{A4F6E66F-668F-42E4-8105-ABC4C03EE5C5}" type="slidenum">
              <a:rPr lang="en-US" smtClean="0"/>
              <a:t>13</a:t>
            </a:fld>
            <a:endParaRPr lang="en-US"/>
          </a:p>
        </p:txBody>
      </p:sp>
    </p:spTree>
    <p:extLst>
      <p:ext uri="{BB962C8B-B14F-4D97-AF65-F5344CB8AC3E}">
        <p14:creationId xmlns:p14="http://schemas.microsoft.com/office/powerpoint/2010/main" val="112972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551710" y="631767"/>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NEGATIVE COVID-19 TEST</a:t>
            </a:r>
          </a:p>
        </p:txBody>
      </p:sp>
      <p:sp>
        <p:nvSpPr>
          <p:cNvPr id="3" name="TextBox 2"/>
          <p:cNvSpPr txBox="1"/>
          <p:nvPr/>
        </p:nvSpPr>
        <p:spPr>
          <a:xfrm>
            <a:off x="2477193" y="1479665"/>
            <a:ext cx="8262851" cy="2585323"/>
          </a:xfrm>
          <a:prstGeom prst="rect">
            <a:avLst/>
          </a:prstGeom>
          <a:noFill/>
        </p:spPr>
        <p:txBody>
          <a:bodyPr wrap="square" rtlCol="0">
            <a:spAutoFit/>
          </a:bodyPr>
          <a:lstStyle/>
          <a:p>
            <a:pPr marL="0" lvl="4"/>
            <a:r>
              <a:rPr lang="en-US" dirty="0"/>
              <a:t>Should a staff member test </a:t>
            </a:r>
            <a:r>
              <a:rPr lang="en-US" b="1" dirty="0"/>
              <a:t>negative</a:t>
            </a:r>
            <a:r>
              <a:rPr lang="en-US" dirty="0"/>
              <a:t> for COVID-19, please notify your immediate supervisor and Human Resources at </a:t>
            </a:r>
            <a:r>
              <a:rPr lang="en-US" dirty="0">
                <a:hlinkClick r:id="rId2"/>
              </a:rPr>
              <a:t>HRLeaves@buffloschools.org</a:t>
            </a:r>
            <a:r>
              <a:rPr lang="en-US" dirty="0"/>
              <a:t>. You will be required to supply a copy of the results directly to Human Resources only. Once received, notification for clearance to return back to work will be provided to the staff member and their supervisor. </a:t>
            </a:r>
          </a:p>
          <a:p>
            <a:pPr marL="0" lvl="4"/>
            <a:endParaRPr lang="en-US" dirty="0"/>
          </a:p>
          <a:p>
            <a:pPr marL="0" lvl="4"/>
            <a:endParaRPr lang="en-US" dirty="0"/>
          </a:p>
          <a:p>
            <a:pPr marL="0" lvl="4"/>
            <a:r>
              <a:rPr lang="en-US" dirty="0"/>
              <a:t>All staff members are reminded to also maintain a high level of confidentiality, ethical, and professional conduct should a member of your team become ill. </a:t>
            </a:r>
          </a:p>
        </p:txBody>
      </p:sp>
      <p:sp>
        <p:nvSpPr>
          <p:cNvPr id="6" name="AutoShape 2" descr="C:\Users\sneas839\Pictures\thumbs up going back to work.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descr="Covid-19 - America's E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3810" b="100000" l="22250" r="86250">
                        <a14:foregroundMark x1="61417" y1="75714" x2="61417" y2="75714"/>
                        <a14:foregroundMark x1="38833" y1="76032" x2="38833" y2="76032"/>
                        <a14:foregroundMark x1="63750" y1="58889" x2="63750" y2="58889"/>
                        <a14:foregroundMark x1="70500" y1="58889" x2="70500" y2="58889"/>
                        <a14:foregroundMark x1="61417" y1="73333" x2="61417" y2="73333"/>
                        <a14:foregroundMark x1="37083" y1="74444" x2="37083" y2="74444"/>
                        <a14:foregroundMark x1="38833" y1="73651" x2="38833" y2="73651"/>
                        <a14:foregroundMark x1="62500" y1="74127" x2="62500" y2="74127"/>
                        <a14:foregroundMark x1="72500" y1="63492" x2="72500" y2="63492"/>
                        <a14:foregroundMark x1="70833" y1="73333" x2="70833" y2="73333"/>
                        <a14:foregroundMark x1="69250" y1="67302" x2="69250" y2="67302"/>
                        <a14:foregroundMark x1="71917" y1="78095" x2="71917" y2="78095"/>
                        <a14:foregroundMark x1="71750" y1="67937" x2="71750" y2="67937"/>
                        <a14:foregroundMark x1="71583" y1="51429" x2="71583" y2="51429"/>
                        <a14:foregroundMark x1="71750" y1="48254" x2="71750" y2="48254"/>
                        <a14:foregroundMark x1="74083" y1="58413" x2="74083" y2="58413"/>
                        <a14:foregroundMark x1="74083" y1="70000" x2="74083" y2="70000"/>
                        <a14:foregroundMark x1="73000" y1="85556" x2="73000" y2="85556"/>
                        <a14:foregroundMark x1="72667" y1="96032" x2="72667" y2="96032"/>
                        <a14:foregroundMark x1="69583" y1="96349" x2="69583" y2="96349"/>
                        <a14:foregroundMark x1="69833" y1="88889" x2="69833" y2="88889"/>
                        <a14:foregroundMark x1="70167" y1="79206" x2="70167" y2="79206"/>
                        <a14:foregroundMark x1="69833" y1="71746" x2="69833" y2="71746"/>
                        <a14:foregroundMark x1="66250" y1="64921" x2="66250" y2="64921"/>
                        <a14:foregroundMark x1="68000" y1="64286" x2="68000" y2="64286"/>
                        <a14:foregroundMark x1="69583" y1="63492" x2="69583" y2="63492"/>
                        <a14:foregroundMark x1="70667" y1="63968" x2="70667" y2="63968"/>
                        <a14:foregroundMark x1="73000" y1="66190" x2="73000" y2="66190"/>
                        <a14:foregroundMark x1="73333" y1="67937" x2="73333" y2="67937"/>
                        <a14:foregroundMark x1="70333" y1="49048" x2="70333" y2="49048"/>
                        <a14:foregroundMark x1="69833" y1="51429" x2="69833" y2="51429"/>
                        <a14:foregroundMark x1="71375" y1="56604" x2="71375" y2="56604"/>
                        <a14:foregroundMark x1="73110" y1="79481" x2="73110" y2="79481"/>
                        <a14:foregroundMark x1="69765" y1="82547" x2="69765" y2="82547"/>
                        <a14:foregroundMark x1="73234" y1="88443" x2="73234" y2="88443"/>
                      </a14:backgroundRemoval>
                    </a14:imgEffect>
                  </a14:imgLayer>
                </a14:imgProps>
              </a:ext>
              <a:ext uri="{28A0092B-C50C-407E-A947-70E740481C1C}">
                <a14:useLocalDpi xmlns:a14="http://schemas.microsoft.com/office/drawing/2010/main" val="0"/>
              </a:ext>
            </a:extLst>
          </a:blip>
          <a:srcRect l="22511" t="42625" r="15686"/>
          <a:stretch/>
        </p:blipFill>
        <p:spPr bwMode="auto">
          <a:xfrm>
            <a:off x="4771291" y="4513785"/>
            <a:ext cx="3493477" cy="170267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4F6E66F-668F-42E4-8105-ABC4C03EE5C5}" type="slidenum">
              <a:rPr lang="en-US" smtClean="0"/>
              <a:t>14</a:t>
            </a:fld>
            <a:endParaRPr lang="en-US"/>
          </a:p>
        </p:txBody>
      </p:sp>
    </p:spTree>
    <p:extLst>
      <p:ext uri="{BB962C8B-B14F-4D97-AF65-F5344CB8AC3E}">
        <p14:creationId xmlns:p14="http://schemas.microsoft.com/office/powerpoint/2010/main" val="306374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165211" y="2253177"/>
            <a:ext cx="10640290" cy="707886"/>
          </a:xfrm>
          <a:prstGeom prst="rect">
            <a:avLst/>
          </a:prstGeom>
          <a:noFill/>
        </p:spPr>
        <p:txBody>
          <a:bodyPr wrap="square" rtlCol="0">
            <a:spAutoFit/>
          </a:bodyPr>
          <a:lstStyle/>
          <a:p>
            <a:pPr algn="ctr"/>
            <a:r>
              <a:rPr lang="en-US" sz="4000" b="1" dirty="0">
                <a:solidFill>
                  <a:schemeClr val="accent1">
                    <a:lumMod val="75000"/>
                  </a:schemeClr>
                </a:solidFill>
                <a:latin typeface="David" panose="020E0502060401010101" pitchFamily="34" charset="-79"/>
                <a:cs typeface="David" panose="020E0502060401010101" pitchFamily="34" charset="-79"/>
              </a:rPr>
              <a:t>When can I come back to work?</a:t>
            </a:r>
          </a:p>
        </p:txBody>
      </p:sp>
      <p:sp>
        <p:nvSpPr>
          <p:cNvPr id="3" name="Slide Number Placeholder 2"/>
          <p:cNvSpPr>
            <a:spLocks noGrp="1"/>
          </p:cNvSpPr>
          <p:nvPr>
            <p:ph type="sldNum" sz="quarter" idx="12"/>
          </p:nvPr>
        </p:nvSpPr>
        <p:spPr/>
        <p:txBody>
          <a:bodyPr/>
          <a:lstStyle/>
          <a:p>
            <a:fld id="{A4F6E66F-668F-42E4-8105-ABC4C03EE5C5}" type="slidenum">
              <a:rPr lang="en-US" smtClean="0"/>
              <a:t>15</a:t>
            </a:fld>
            <a:endParaRPr lang="en-US"/>
          </a:p>
        </p:txBody>
      </p:sp>
    </p:spTree>
    <p:extLst>
      <p:ext uri="{BB962C8B-B14F-4D97-AF65-F5344CB8AC3E}">
        <p14:creationId xmlns:p14="http://schemas.microsoft.com/office/powerpoint/2010/main" val="187616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551710" y="631767"/>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RETURNING TO WORK</a:t>
            </a:r>
          </a:p>
        </p:txBody>
      </p:sp>
      <p:sp>
        <p:nvSpPr>
          <p:cNvPr id="3" name="TextBox 2"/>
          <p:cNvSpPr txBox="1"/>
          <p:nvPr/>
        </p:nvSpPr>
        <p:spPr>
          <a:xfrm>
            <a:off x="2477193" y="1479665"/>
            <a:ext cx="8262851" cy="4524315"/>
          </a:xfrm>
          <a:prstGeom prst="rect">
            <a:avLst/>
          </a:prstGeom>
          <a:noFill/>
        </p:spPr>
        <p:txBody>
          <a:bodyPr wrap="square" rtlCol="0">
            <a:spAutoFit/>
          </a:bodyPr>
          <a:lstStyle/>
          <a:p>
            <a:pPr marL="0" lvl="4"/>
            <a:r>
              <a:rPr lang="en-US" dirty="0"/>
              <a:t>Paid Quarantine Leave benefits and/or work from home authorization cease as soon as a quarantined employee meets the applicable criteria to return to work.</a:t>
            </a:r>
          </a:p>
          <a:p>
            <a:pPr marL="0" lvl="4"/>
            <a:endParaRPr lang="en-US" dirty="0"/>
          </a:p>
          <a:p>
            <a:pPr marL="0" lvl="4"/>
            <a:r>
              <a:rPr lang="en-US" b="1" u="sng" dirty="0"/>
              <a:t>COVID-19 Positive employees:</a:t>
            </a:r>
          </a:p>
          <a:p>
            <a:pPr marL="742950" lvl="5" indent="-285750">
              <a:buFont typeface="Arial" panose="020B0604020202020204" pitchFamily="34" charset="0"/>
              <a:buChar char="•"/>
            </a:pPr>
            <a:r>
              <a:rPr lang="en-US" dirty="0"/>
              <a:t>After ten (10) or more days have elapsed since the onset of COVID-19 symptoms or ten (10) or more days have elapsed since a positive test is taken, if asymptomatic</a:t>
            </a:r>
          </a:p>
          <a:p>
            <a:pPr marL="742950" lvl="5" indent="-285750">
              <a:buFont typeface="Arial" panose="020B0604020202020204" pitchFamily="34" charset="0"/>
              <a:buChar char="•"/>
            </a:pPr>
            <a:r>
              <a:rPr lang="en-US" dirty="0"/>
              <a:t>COVID-19 symptoms are improving, if symptomatic</a:t>
            </a:r>
          </a:p>
          <a:p>
            <a:pPr marL="742950" lvl="5" indent="-285750">
              <a:buFont typeface="Arial" panose="020B0604020202020204" pitchFamily="34" charset="0"/>
              <a:buChar char="•"/>
            </a:pPr>
            <a:r>
              <a:rPr lang="en-US" dirty="0"/>
              <a:t>Employee has been fever free for at least three (3) days without the use of fever reducing medication </a:t>
            </a:r>
          </a:p>
          <a:p>
            <a:pPr marL="0" lvl="4"/>
            <a:endParaRPr lang="en-US" dirty="0"/>
          </a:p>
          <a:p>
            <a:pPr marL="0" lvl="4"/>
            <a:r>
              <a:rPr lang="en-US" dirty="0"/>
              <a:t>Employee must complete and return to Buffalo Schools “Return to Work Authorization” on or before returning to work. Any delay in returning this form may result in the employee needing to use their own accrued time from date above criteria is met until form is returned. </a:t>
            </a:r>
          </a:p>
          <a:p>
            <a:pPr marL="0" lvl="4"/>
            <a:endParaRPr lang="en-US" dirty="0"/>
          </a:p>
        </p:txBody>
      </p:sp>
      <p:pic>
        <p:nvPicPr>
          <p:cNvPr id="9218" name="Picture 2" descr="Straight Outta Quarantine vector Download | Straight Outta Vector Image,  SVG, PSD, PNG, EPS, Ai Format | Vector Graphic Arts Download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339" l="2658" r="100000">
                        <a14:foregroundMark x1="25581" y1="39535" x2="25581" y2="39535"/>
                        <a14:foregroundMark x1="29900" y1="46844" x2="29900" y2="46844"/>
                        <a14:foregroundMark x1="29900" y1="56478" x2="29900" y2="56478"/>
                        <a14:foregroundMark x1="41860" y1="56478" x2="41860" y2="56478"/>
                        <a14:foregroundMark x1="41860" y1="45515" x2="41860" y2="45515"/>
                        <a14:foregroundMark x1="51163" y1="42525" x2="51163" y2="42525"/>
                        <a14:foregroundMark x1="63787" y1="40199" x2="63787" y2="40199"/>
                        <a14:foregroundMark x1="72757" y1="41196" x2="72757" y2="41196"/>
                        <a14:foregroundMark x1="72757" y1="71761" x2="72757" y2="71761"/>
                        <a14:foregroundMark x1="63787" y1="72757" x2="63787" y2="72757"/>
                        <a14:foregroundMark x1="64452" y1="58804" x2="64452" y2="58804"/>
                        <a14:foregroundMark x1="52159" y1="57143" x2="52159" y2="57143"/>
                        <a14:foregroundMark x1="29900" y1="71761" x2="29900" y2="71761"/>
                        <a14:foregroundMark x1="53488" y1="82060" x2="53488" y2="82060"/>
                        <a14:foregroundMark x1="66777" y1="89701" x2="66777" y2="89701"/>
                        <a14:foregroundMark x1="60133" y1="12957" x2="60133" y2="12957"/>
                        <a14:foregroundMark x1="71761" y1="14618" x2="71761" y2="14618"/>
                        <a14:foregroundMark x1="80731" y1="18272" x2="80731" y2="18272"/>
                        <a14:foregroundMark x1="78405" y1="29236" x2="78405" y2="29236"/>
                        <a14:foregroundMark x1="66777" y1="29236" x2="66777" y2="29236"/>
                        <a14:foregroundMark x1="74086" y1="29236" x2="74086" y2="29236"/>
                        <a14:foregroundMark x1="76412" y1="49169" x2="76412" y2="49169"/>
                        <a14:foregroundMark x1="35880" y1="42525" x2="35880" y2="42525"/>
                        <a14:foregroundMark x1="35216" y1="12292" x2="35216" y2="12292"/>
                        <a14:foregroundMark x1="26910" y1="11628" x2="26910" y2="11628"/>
                        <a14:foregroundMark x1="29236" y1="21262" x2="29236" y2="21262"/>
                        <a14:foregroundMark x1="36545" y1="24917" x2="36545" y2="24917"/>
                        <a14:foregroundMark x1="50498" y1="29236" x2="50498" y2="29236"/>
                        <a14:foregroundMark x1="49834" y1="18272" x2="49834" y2="18272"/>
                        <a14:foregroundMark x1="49834" y1="12292" x2="49834" y2="12292"/>
                        <a14:foregroundMark x1="55814" y1="17608" x2="55814" y2="17608"/>
                        <a14:foregroundMark x1="80066" y1="84385" x2="80066" y2="84385"/>
                        <a14:foregroundMark x1="40864" y1="80731" x2="40864" y2="80731"/>
                        <a14:foregroundMark x1="41860" y1="70432" x2="41860" y2="70432"/>
                        <a14:foregroundMark x1="52159" y1="70432" x2="52159" y2="70432"/>
                        <a14:foregroundMark x1="21927" y1="70432" x2="21927" y2="70432"/>
                        <a14:foregroundMark x1="23256" y1="82060" x2="23256" y2="82060"/>
                        <a14:foregroundMark x1="30565" y1="91030" x2="30565" y2="91030"/>
                        <a14:foregroundMark x1="55814" y1="29236" x2="55814" y2="29236"/>
                        <a14:foregroundMark x1="19601" y1="29236" x2="19601" y2="29236"/>
                      </a14:backgroundRemoval>
                    </a14:imgEffect>
                  </a14:imgLayer>
                </a14:imgProps>
              </a:ext>
              <a:ext uri="{28A0092B-C50C-407E-A947-70E740481C1C}">
                <a14:useLocalDpi xmlns:a14="http://schemas.microsoft.com/office/drawing/2010/main" val="0"/>
              </a:ext>
            </a:extLst>
          </a:blip>
          <a:srcRect/>
          <a:stretch>
            <a:fillRect/>
          </a:stretch>
        </p:blipFill>
        <p:spPr bwMode="auto">
          <a:xfrm>
            <a:off x="624499" y="2944653"/>
            <a:ext cx="1594338" cy="1594338"/>
          </a:xfrm>
          <a:prstGeom prst="rect">
            <a:avLst/>
          </a:prstGeom>
          <a:noFill/>
          <a:effectLst>
            <a:outerShdw blurRad="76200" dir="18900000" sy="23000" kx="-1200000" algn="bl" rotWithShape="0">
              <a:prstClr val="black">
                <a:alpha val="20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4F6E66F-668F-42E4-8105-ABC4C03EE5C5}" type="slidenum">
              <a:rPr lang="en-US" smtClean="0"/>
              <a:t>16</a:t>
            </a:fld>
            <a:endParaRPr lang="en-US"/>
          </a:p>
        </p:txBody>
      </p:sp>
    </p:spTree>
    <p:extLst>
      <p:ext uri="{BB962C8B-B14F-4D97-AF65-F5344CB8AC3E}">
        <p14:creationId xmlns:p14="http://schemas.microsoft.com/office/powerpoint/2010/main" val="2517856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551710" y="631767"/>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RETURNING TO WORK</a:t>
            </a:r>
          </a:p>
        </p:txBody>
      </p:sp>
      <p:sp>
        <p:nvSpPr>
          <p:cNvPr id="3" name="TextBox 2"/>
          <p:cNvSpPr txBox="1"/>
          <p:nvPr/>
        </p:nvSpPr>
        <p:spPr>
          <a:xfrm>
            <a:off x="2493819" y="1812174"/>
            <a:ext cx="8262851" cy="2585323"/>
          </a:xfrm>
          <a:prstGeom prst="rect">
            <a:avLst/>
          </a:prstGeom>
          <a:noFill/>
        </p:spPr>
        <p:txBody>
          <a:bodyPr wrap="square" rtlCol="0">
            <a:spAutoFit/>
          </a:bodyPr>
          <a:lstStyle/>
          <a:p>
            <a:pPr marL="0" lvl="4"/>
            <a:r>
              <a:rPr lang="en-US" b="1" u="sng" dirty="0"/>
              <a:t>COVID-19 Negative employees:</a:t>
            </a:r>
          </a:p>
          <a:p>
            <a:pPr marL="742950" lvl="5" indent="-285750">
              <a:buFont typeface="Arial" panose="020B0604020202020204" pitchFamily="34" charset="0"/>
              <a:buChar char="•"/>
            </a:pPr>
            <a:r>
              <a:rPr lang="en-US" dirty="0"/>
              <a:t>Employees who were symptomatic but are </a:t>
            </a:r>
            <a:r>
              <a:rPr lang="en-US" u="sng" dirty="0"/>
              <a:t>not a confirmed close contact </a:t>
            </a:r>
            <a:r>
              <a:rPr lang="en-US" dirty="0"/>
              <a:t>of a positive COVID-19 case may return to work the day after receiving their negative COVID-19  test results.</a:t>
            </a:r>
          </a:p>
          <a:p>
            <a:pPr marL="742950" lvl="5" indent="-285750">
              <a:buFont typeface="Arial" panose="020B0604020202020204" pitchFamily="34" charset="0"/>
              <a:buChar char="•"/>
            </a:pPr>
            <a:r>
              <a:rPr lang="en-US" dirty="0"/>
              <a:t>Results must be provided to Jamie Warren of the Department of Human Resources ( </a:t>
            </a:r>
            <a:r>
              <a:rPr lang="en-US" dirty="0">
                <a:hlinkClick r:id="rId2"/>
              </a:rPr>
              <a:t>jwarren@buffaloschools.org</a:t>
            </a:r>
            <a:r>
              <a:rPr lang="en-US" dirty="0"/>
              <a:t>) </a:t>
            </a:r>
          </a:p>
          <a:p>
            <a:pPr marL="457200" lvl="5"/>
            <a:endParaRPr lang="en-US" dirty="0"/>
          </a:p>
          <a:p>
            <a:pPr marL="457200" lvl="5"/>
            <a:endParaRPr lang="en-US" dirty="0"/>
          </a:p>
          <a:p>
            <a:pPr marL="0" lvl="4"/>
            <a:endParaRPr lang="en-US" dirty="0"/>
          </a:p>
        </p:txBody>
      </p:sp>
      <p:sp>
        <p:nvSpPr>
          <p:cNvPr id="4" name="Slide Number Placeholder 3"/>
          <p:cNvSpPr>
            <a:spLocks noGrp="1"/>
          </p:cNvSpPr>
          <p:nvPr>
            <p:ph type="sldNum" sz="quarter" idx="12"/>
          </p:nvPr>
        </p:nvSpPr>
        <p:spPr/>
        <p:txBody>
          <a:bodyPr/>
          <a:lstStyle/>
          <a:p>
            <a:fld id="{A4F6E66F-668F-42E4-8105-ABC4C03EE5C5}" type="slidenum">
              <a:rPr lang="en-US" smtClean="0"/>
              <a:t>17</a:t>
            </a:fld>
            <a:endParaRPr lang="en-US"/>
          </a:p>
        </p:txBody>
      </p:sp>
    </p:spTree>
    <p:extLst>
      <p:ext uri="{BB962C8B-B14F-4D97-AF65-F5344CB8AC3E}">
        <p14:creationId xmlns:p14="http://schemas.microsoft.com/office/powerpoint/2010/main" val="2889202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551710" y="631767"/>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RETURNING TO WORK</a:t>
            </a:r>
          </a:p>
        </p:txBody>
      </p:sp>
      <p:sp>
        <p:nvSpPr>
          <p:cNvPr id="3" name="TextBox 2"/>
          <p:cNvSpPr txBox="1"/>
          <p:nvPr/>
        </p:nvSpPr>
        <p:spPr>
          <a:xfrm>
            <a:off x="2477193" y="1479665"/>
            <a:ext cx="8262851" cy="4247317"/>
          </a:xfrm>
          <a:prstGeom prst="rect">
            <a:avLst/>
          </a:prstGeom>
          <a:noFill/>
        </p:spPr>
        <p:txBody>
          <a:bodyPr wrap="square" rtlCol="0">
            <a:spAutoFit/>
          </a:bodyPr>
          <a:lstStyle/>
          <a:p>
            <a:pPr marL="0" lvl="4"/>
            <a:r>
              <a:rPr lang="en-US" b="1" u="sng" dirty="0"/>
              <a:t>Employees returning from a state that has been designated mandatory fourteen (14) day quarantine: </a:t>
            </a:r>
          </a:p>
          <a:p>
            <a:pPr marL="0" lvl="4"/>
            <a:endParaRPr lang="en-US" b="1" u="sng" dirty="0"/>
          </a:p>
          <a:p>
            <a:pPr marL="742950" lvl="5" indent="-285750">
              <a:buFont typeface="Arial" panose="020B0604020202020204" pitchFamily="34" charset="0"/>
              <a:buChar char="•"/>
            </a:pPr>
            <a:r>
              <a:rPr lang="en-US" dirty="0"/>
              <a:t>May return to work ten (10) days after they return to New York State, so long as they test negative for COVID-19.</a:t>
            </a:r>
          </a:p>
          <a:p>
            <a:pPr marL="742950" lvl="5" indent="-285750">
              <a:buFont typeface="Arial" panose="020B0604020202020204" pitchFamily="34" charset="0"/>
              <a:buChar char="•"/>
            </a:pPr>
            <a:r>
              <a:rPr lang="en-US" dirty="0"/>
              <a:t>Proof of travel dates and return to New York State may be requested</a:t>
            </a:r>
          </a:p>
          <a:p>
            <a:pPr marL="742950" lvl="5" indent="-285750">
              <a:buFont typeface="Arial" panose="020B0604020202020204" pitchFamily="34" charset="0"/>
              <a:buChar char="•"/>
            </a:pPr>
            <a:r>
              <a:rPr lang="en-US" dirty="0"/>
              <a:t>Employee must get tested 5-7 days after they return to New York State. </a:t>
            </a:r>
          </a:p>
          <a:p>
            <a:pPr marL="742950" lvl="5" indent="-285750">
              <a:buFont typeface="Arial" panose="020B0604020202020204" pitchFamily="34" charset="0"/>
              <a:buChar char="•"/>
            </a:pPr>
            <a:r>
              <a:rPr lang="en-US" dirty="0"/>
              <a:t>Employees should remain out of work for the full ten (10) day quarantine period, even if their test results are negative. </a:t>
            </a:r>
          </a:p>
          <a:p>
            <a:pPr marL="742950" lvl="5" indent="-285750">
              <a:buFont typeface="Arial" panose="020B0604020202020204" pitchFamily="34" charset="0"/>
              <a:buChar char="•"/>
            </a:pPr>
            <a:r>
              <a:rPr lang="en-US" dirty="0"/>
              <a:t>If an employee tests positive for COVID-19 employee should follow the guidelines under this section for “COVID-19 positive employees”.</a:t>
            </a:r>
          </a:p>
          <a:p>
            <a:pPr marL="742950" lvl="5" indent="-285750">
              <a:buFont typeface="Arial" panose="020B0604020202020204" pitchFamily="34" charset="0"/>
              <a:buChar char="•"/>
            </a:pPr>
            <a:r>
              <a:rPr lang="en-US" dirty="0"/>
              <a:t>Employees that have voluntarily traveled to a state requiring mandatory ten (10) day quarantine, as defined by the Governor in NYS Executive Order No. 205, are not eligible for paid Quarantine Leave, or to </a:t>
            </a:r>
            <a:r>
              <a:rPr lang="en-US"/>
              <a:t>work remotely. </a:t>
            </a:r>
            <a:endParaRPr lang="en-US" dirty="0"/>
          </a:p>
          <a:p>
            <a:pPr marL="0" lvl="4"/>
            <a:endParaRPr lang="en-US" dirty="0"/>
          </a:p>
        </p:txBody>
      </p:sp>
      <p:pic>
        <p:nvPicPr>
          <p:cNvPr id="10242" name="Picture 2" descr="Free COVID-19 Testing in Sunnyvale - The Silicon Valley Voice"/>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156" b="91644" l="27300" r="71100"/>
                    </a14:imgEffect>
                  </a14:imgLayer>
                </a14:imgProps>
              </a:ext>
              <a:ext uri="{28A0092B-C50C-407E-A947-70E740481C1C}">
                <a14:useLocalDpi xmlns:a14="http://schemas.microsoft.com/office/drawing/2010/main" val="0"/>
              </a:ext>
            </a:extLst>
          </a:blip>
          <a:srcRect l="27836" r="26765" b="7508"/>
          <a:stretch/>
        </p:blipFill>
        <p:spPr bwMode="auto">
          <a:xfrm>
            <a:off x="964916" y="3569155"/>
            <a:ext cx="1641231" cy="1880828"/>
          </a:xfrm>
          <a:prstGeom prst="rect">
            <a:avLst/>
          </a:prstGeom>
          <a:noFill/>
          <a:effectLst>
            <a:outerShdw blurRad="76200" dir="18900000" sy="23000" kx="-1200000" algn="bl" rotWithShape="0">
              <a:prstClr val="black">
                <a:alpha val="20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4F6E66F-668F-42E4-8105-ABC4C03EE5C5}" type="slidenum">
              <a:rPr lang="en-US" smtClean="0"/>
              <a:t>18</a:t>
            </a:fld>
            <a:endParaRPr lang="en-US"/>
          </a:p>
        </p:txBody>
      </p:sp>
    </p:spTree>
    <p:extLst>
      <p:ext uri="{BB962C8B-B14F-4D97-AF65-F5344CB8AC3E}">
        <p14:creationId xmlns:p14="http://schemas.microsoft.com/office/powerpoint/2010/main" val="307448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458155" y="886291"/>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COVID-19 EMPLOYEE RESOURCES </a:t>
            </a:r>
          </a:p>
        </p:txBody>
      </p:sp>
      <p:sp>
        <p:nvSpPr>
          <p:cNvPr id="4" name="TextBox 3"/>
          <p:cNvSpPr txBox="1"/>
          <p:nvPr/>
        </p:nvSpPr>
        <p:spPr>
          <a:xfrm>
            <a:off x="2714917" y="1696823"/>
            <a:ext cx="7088957" cy="2585323"/>
          </a:xfrm>
          <a:prstGeom prst="rect">
            <a:avLst/>
          </a:prstGeom>
          <a:noFill/>
        </p:spPr>
        <p:txBody>
          <a:bodyPr wrap="square" rtlCol="0">
            <a:spAutoFit/>
          </a:bodyPr>
          <a:lstStyle/>
          <a:p>
            <a:r>
              <a:rPr lang="en-US" dirty="0"/>
              <a:t>Buffalo Public Schools has compiled a list of resources and tips to focus on employee health and wellness during the pandemic: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Managing Stress and Anxiety</a:t>
            </a:r>
          </a:p>
          <a:p>
            <a:pPr marL="742950" lvl="1" indent="-285750">
              <a:buFont typeface="Arial" panose="020B0604020202020204" pitchFamily="34" charset="0"/>
              <a:buChar char="•"/>
            </a:pPr>
            <a:r>
              <a:rPr lang="en-US" dirty="0"/>
              <a:t>Telemedicine</a:t>
            </a:r>
          </a:p>
          <a:p>
            <a:pPr marL="742950" lvl="1" indent="-285750">
              <a:buFont typeface="Arial" panose="020B0604020202020204" pitchFamily="34" charset="0"/>
              <a:buChar char="•"/>
            </a:pPr>
            <a:r>
              <a:rPr lang="en-US" dirty="0"/>
              <a:t>Counseling support and resources through the Employee Assistance Program (EAP)</a:t>
            </a:r>
          </a:p>
          <a:p>
            <a:pPr marL="742950" lvl="1" indent="-285750">
              <a:buFont typeface="Arial" panose="020B0604020202020204" pitchFamily="34" charset="0"/>
              <a:buChar char="•"/>
            </a:pPr>
            <a:r>
              <a:rPr lang="en-US" dirty="0"/>
              <a:t>Ergonomics in setting up your home office and advice on working from home</a:t>
            </a:r>
          </a:p>
        </p:txBody>
      </p:sp>
      <p:sp>
        <p:nvSpPr>
          <p:cNvPr id="3" name="Slide Number Placeholder 2"/>
          <p:cNvSpPr>
            <a:spLocks noGrp="1"/>
          </p:cNvSpPr>
          <p:nvPr>
            <p:ph type="sldNum" sz="quarter" idx="12"/>
          </p:nvPr>
        </p:nvSpPr>
        <p:spPr/>
        <p:txBody>
          <a:bodyPr/>
          <a:lstStyle/>
          <a:p>
            <a:fld id="{A4F6E66F-668F-42E4-8105-ABC4C03EE5C5}" type="slidenum">
              <a:rPr lang="en-US" smtClean="0"/>
              <a:t>19</a:t>
            </a:fld>
            <a:endParaRPr lang="en-US"/>
          </a:p>
        </p:txBody>
      </p:sp>
    </p:spTree>
    <p:extLst>
      <p:ext uri="{BB962C8B-B14F-4D97-AF65-F5344CB8AC3E}">
        <p14:creationId xmlns:p14="http://schemas.microsoft.com/office/powerpoint/2010/main" val="367200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710630" y="1447086"/>
            <a:ext cx="9792393" cy="4801314"/>
          </a:xfrm>
          <a:prstGeom prst="rect">
            <a:avLst/>
          </a:prstGeom>
          <a:noFill/>
        </p:spPr>
        <p:txBody>
          <a:bodyPr wrap="square" rtlCol="0">
            <a:spAutoFit/>
          </a:bodyPr>
          <a:lstStyle/>
          <a:p>
            <a:r>
              <a:rPr lang="en-US" b="1" dirty="0"/>
              <a:t>Erie County Department of Health ( ECDOH)</a:t>
            </a:r>
          </a:p>
          <a:p>
            <a:r>
              <a:rPr lang="en-US" dirty="0">
                <a:hlinkClick r:id="rId2"/>
              </a:rPr>
              <a:t>https://www2.erie.gov/health/coronavirus</a:t>
            </a:r>
            <a:endParaRPr lang="en-US" dirty="0"/>
          </a:p>
          <a:p>
            <a:endParaRPr lang="en-US" dirty="0"/>
          </a:p>
          <a:p>
            <a:r>
              <a:rPr lang="en-US" b="1" dirty="0"/>
              <a:t>The Center for Disease Control (CDC) </a:t>
            </a:r>
          </a:p>
          <a:p>
            <a:r>
              <a:rPr lang="en-US" dirty="0">
                <a:hlinkClick r:id="rId3"/>
              </a:rPr>
              <a:t>www.cdc.gov/coronavirus/2019-ncov</a:t>
            </a:r>
            <a:endParaRPr lang="en-US" dirty="0"/>
          </a:p>
          <a:p>
            <a:r>
              <a:rPr lang="en-US" dirty="0">
                <a:hlinkClick r:id="rId4"/>
              </a:rPr>
              <a:t>https://emergency.cdc.gov/coping/selfcare.asp</a:t>
            </a:r>
            <a:endParaRPr lang="en-US" dirty="0"/>
          </a:p>
          <a:p>
            <a:endParaRPr lang="en-US" dirty="0"/>
          </a:p>
          <a:p>
            <a:r>
              <a:rPr lang="en-US" b="1" dirty="0"/>
              <a:t>New York State</a:t>
            </a:r>
          </a:p>
          <a:p>
            <a:r>
              <a:rPr lang="en-US" dirty="0">
                <a:hlinkClick r:id="rId5"/>
              </a:rPr>
              <a:t>https://www.governor.ny.gov/news/no-205-quarantine-restrictions-travelers-arriving-new-york</a:t>
            </a:r>
            <a:endParaRPr lang="en-US" dirty="0"/>
          </a:p>
          <a:p>
            <a:r>
              <a:rPr lang="en-US" dirty="0">
                <a:hlinkClick r:id="rId6"/>
              </a:rPr>
              <a:t>https://paidfamilyleave.ny.gov/if-you-are-quarantined-yourself</a:t>
            </a:r>
            <a:endParaRPr lang="en-US" dirty="0"/>
          </a:p>
          <a:p>
            <a:endParaRPr lang="en-US" dirty="0"/>
          </a:p>
          <a:p>
            <a:r>
              <a:rPr lang="en-US" b="1" dirty="0"/>
              <a:t>Buffalo Public Schools </a:t>
            </a:r>
          </a:p>
          <a:p>
            <a:r>
              <a:rPr lang="en-US" dirty="0">
                <a:hlinkClick r:id="rId7"/>
              </a:rPr>
              <a:t>https://www.buffaloschools.org/Page/89196</a:t>
            </a:r>
            <a:r>
              <a:rPr lang="en-US" dirty="0"/>
              <a:t> </a:t>
            </a:r>
          </a:p>
          <a:p>
            <a:endParaRPr lang="en-US" dirty="0"/>
          </a:p>
          <a:p>
            <a:r>
              <a:rPr lang="en-US" b="1" dirty="0"/>
              <a:t>Consultation with:</a:t>
            </a:r>
          </a:p>
          <a:p>
            <a:r>
              <a:rPr lang="en-US" dirty="0"/>
              <a:t>Erie County Personnel Department </a:t>
            </a:r>
          </a:p>
          <a:p>
            <a:endParaRPr lang="en-US" dirty="0"/>
          </a:p>
        </p:txBody>
      </p:sp>
      <p:sp>
        <p:nvSpPr>
          <p:cNvPr id="3" name="Slide Number Placeholder 2"/>
          <p:cNvSpPr>
            <a:spLocks noGrp="1"/>
          </p:cNvSpPr>
          <p:nvPr>
            <p:ph type="sldNum" sz="quarter" idx="12"/>
          </p:nvPr>
        </p:nvSpPr>
        <p:spPr/>
        <p:txBody>
          <a:bodyPr/>
          <a:lstStyle/>
          <a:p>
            <a:fld id="{A4F6E66F-668F-42E4-8105-ABC4C03EE5C5}" type="slidenum">
              <a:rPr lang="en-US" smtClean="0"/>
              <a:t>2</a:t>
            </a:fld>
            <a:endParaRPr lang="en-US"/>
          </a:p>
        </p:txBody>
      </p:sp>
      <p:sp>
        <p:nvSpPr>
          <p:cNvPr id="4" name="Rectangle 3"/>
          <p:cNvSpPr/>
          <p:nvPr/>
        </p:nvSpPr>
        <p:spPr>
          <a:xfrm>
            <a:off x="3273711" y="301628"/>
            <a:ext cx="5910592" cy="707886"/>
          </a:xfrm>
          <a:prstGeom prst="rect">
            <a:avLst/>
          </a:prstGeom>
        </p:spPr>
        <p:txBody>
          <a:bodyPr wrap="none">
            <a:spAutoFit/>
          </a:bodyPr>
          <a:lstStyle/>
          <a:p>
            <a:pPr algn="ctr"/>
            <a:r>
              <a:rPr lang="en-US" sz="4000" b="1" u="sng" dirty="0">
                <a:solidFill>
                  <a:schemeClr val="accent1">
                    <a:lumMod val="75000"/>
                  </a:schemeClr>
                </a:solidFill>
                <a:latin typeface="David" panose="020E0502060401010101" pitchFamily="34" charset="-79"/>
                <a:cs typeface="David" panose="020E0502060401010101" pitchFamily="34" charset="-79"/>
              </a:rPr>
              <a:t>PRIMARY RESOURCES</a:t>
            </a:r>
          </a:p>
        </p:txBody>
      </p:sp>
    </p:spTree>
    <p:extLst>
      <p:ext uri="{BB962C8B-B14F-4D97-AF65-F5344CB8AC3E}">
        <p14:creationId xmlns:p14="http://schemas.microsoft.com/office/powerpoint/2010/main" val="3153007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458155" y="886291"/>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MANAGING ANXIETY AND STRESS</a:t>
            </a:r>
          </a:p>
        </p:txBody>
      </p:sp>
      <p:sp>
        <p:nvSpPr>
          <p:cNvPr id="3" name="TextBox 2"/>
          <p:cNvSpPr txBox="1"/>
          <p:nvPr/>
        </p:nvSpPr>
        <p:spPr>
          <a:xfrm>
            <a:off x="2441542" y="1715678"/>
            <a:ext cx="8804635"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a:t>Take care of your body </a:t>
            </a:r>
            <a:r>
              <a:rPr lang="en-US" dirty="0"/>
              <a:t>– Try to eat healthy well-balanced meals, exercise regularly, and get plenty of sleep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Connect with others </a:t>
            </a:r>
            <a:r>
              <a:rPr lang="en-US" dirty="0"/>
              <a:t>– Share your concerns with how you are feeling with a friend or family member. Maintain health relationships and build a strong support system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Take breaks </a:t>
            </a:r>
            <a:r>
              <a:rPr lang="en-US" dirty="0"/>
              <a:t>– Make time to unwind and remind yourself that strong feelings will fade. Try taking deep breaths, do activities you usually enjoy, and/or meditate.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Stay informed  </a:t>
            </a:r>
            <a:r>
              <a:rPr lang="en-US" dirty="0"/>
              <a:t>- Watch, listen to, or read the news for updates from officials. Always check your sources and turn to reliable sources of information like your local government authorities.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Seek help when needed </a:t>
            </a:r>
            <a:r>
              <a:rPr lang="en-US" dirty="0"/>
              <a:t>– If distress impacts activities of your daily life for several days or weeks, talk to a clergy member, counselor, doctor, or contact the District’s Employee Assistance Provider, </a:t>
            </a:r>
            <a:r>
              <a:rPr lang="en-US" dirty="0" err="1"/>
              <a:t>ComPsych</a:t>
            </a:r>
            <a:r>
              <a:rPr lang="en-US" dirty="0"/>
              <a:t>, for free and confidential support </a:t>
            </a:r>
          </a:p>
        </p:txBody>
      </p:sp>
      <p:pic>
        <p:nvPicPr>
          <p:cNvPr id="11266" name="Picture 2" descr="Free Free Meditation Cliparts, Download Free Clip Art, Free Clip Art on  Clipart Library"/>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89488" l="9961" r="94336"/>
                    </a14:imgEffect>
                  </a14:imgLayer>
                </a14:imgProps>
              </a:ext>
              <a:ext uri="{28A0092B-C50C-407E-A947-70E740481C1C}">
                <a14:useLocalDpi xmlns:a14="http://schemas.microsoft.com/office/drawing/2010/main" val="0"/>
              </a:ext>
            </a:extLst>
          </a:blip>
          <a:srcRect/>
          <a:stretch>
            <a:fillRect/>
          </a:stretch>
        </p:blipFill>
        <p:spPr bwMode="auto">
          <a:xfrm>
            <a:off x="574429" y="3619865"/>
            <a:ext cx="2430313" cy="1761028"/>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4F6E66F-668F-42E4-8105-ABC4C03EE5C5}" type="slidenum">
              <a:rPr lang="en-US" smtClean="0"/>
              <a:t>20</a:t>
            </a:fld>
            <a:endParaRPr lang="en-US"/>
          </a:p>
        </p:txBody>
      </p:sp>
    </p:spTree>
    <p:extLst>
      <p:ext uri="{BB962C8B-B14F-4D97-AF65-F5344CB8AC3E}">
        <p14:creationId xmlns:p14="http://schemas.microsoft.com/office/powerpoint/2010/main" val="305219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458155" y="886291"/>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TELEMEDICINE</a:t>
            </a:r>
          </a:p>
        </p:txBody>
      </p:sp>
      <p:sp>
        <p:nvSpPr>
          <p:cNvPr id="3" name="TextBox 2"/>
          <p:cNvSpPr txBox="1"/>
          <p:nvPr/>
        </p:nvSpPr>
        <p:spPr>
          <a:xfrm>
            <a:off x="2441542" y="1715678"/>
            <a:ext cx="8804635" cy="3139321"/>
          </a:xfrm>
          <a:prstGeom prst="rect">
            <a:avLst/>
          </a:prstGeom>
          <a:noFill/>
        </p:spPr>
        <p:txBody>
          <a:bodyPr wrap="square" rtlCol="0">
            <a:spAutoFit/>
          </a:bodyPr>
          <a:lstStyle/>
          <a:p>
            <a:pPr marL="285750" indent="-285750">
              <a:buFont typeface="Arial" panose="020B0604020202020204" pitchFamily="34" charset="0"/>
              <a:buChar char="•"/>
            </a:pPr>
            <a:r>
              <a:rPr lang="en-US" dirty="0"/>
              <a:t>$0 cost-share/ waived deductible for Doctor on Demand telemedicine visits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 cost-share/waived deductible for COVID-19 diagnostic tests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$0 cost-share/waived deductible for all participating physician office, urgent care, and emergency room visits for diagnostic testing related to COVID-19 (not the ongoing treatment)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pic>
        <p:nvPicPr>
          <p:cNvPr id="12290" name="Picture 2" descr="Telehealth Clip Art - Royalty Free - GoGraph"/>
          <p:cNvPicPr>
            <a:picLocks noChangeAspect="1" noChangeArrowheads="1"/>
          </p:cNvPicPr>
          <p:nvPr/>
        </p:nvPicPr>
        <p:blipFill rotWithShape="1">
          <a:blip r:embed="rId2">
            <a:extLst>
              <a:ext uri="{28A0092B-C50C-407E-A947-70E740481C1C}">
                <a14:useLocalDpi xmlns:a14="http://schemas.microsoft.com/office/drawing/2010/main" val="0"/>
              </a:ext>
            </a:extLst>
          </a:blip>
          <a:srcRect l="4550" t="4475" r="1326" b="8928"/>
          <a:stretch/>
        </p:blipFill>
        <p:spPr bwMode="auto">
          <a:xfrm>
            <a:off x="4900246" y="4076781"/>
            <a:ext cx="3329354" cy="216877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4F6E66F-668F-42E4-8105-ABC4C03EE5C5}" type="slidenum">
              <a:rPr lang="en-US" smtClean="0"/>
              <a:t>21</a:t>
            </a:fld>
            <a:endParaRPr lang="en-US"/>
          </a:p>
        </p:txBody>
      </p:sp>
    </p:spTree>
    <p:extLst>
      <p:ext uri="{BB962C8B-B14F-4D97-AF65-F5344CB8AC3E}">
        <p14:creationId xmlns:p14="http://schemas.microsoft.com/office/powerpoint/2010/main" val="84716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098" name="Picture 2" descr="BCSD How to Access Your Telemedicine Benefi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528" y="352884"/>
            <a:ext cx="4762500" cy="61626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4F6E66F-668F-42E4-8105-ABC4C03EE5C5}" type="slidenum">
              <a:rPr lang="en-US" smtClean="0"/>
              <a:t>22</a:t>
            </a:fld>
            <a:endParaRPr lang="en-US"/>
          </a:p>
        </p:txBody>
      </p:sp>
    </p:spTree>
    <p:extLst>
      <p:ext uri="{BB962C8B-B14F-4D97-AF65-F5344CB8AC3E}">
        <p14:creationId xmlns:p14="http://schemas.microsoft.com/office/powerpoint/2010/main" val="1451919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392840" y="729536"/>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EMPLOYEE ASSISTANCE PROGRAM</a:t>
            </a:r>
          </a:p>
        </p:txBody>
      </p:sp>
      <p:sp>
        <p:nvSpPr>
          <p:cNvPr id="4" name="TextBox 3"/>
          <p:cNvSpPr txBox="1"/>
          <p:nvPr/>
        </p:nvSpPr>
        <p:spPr>
          <a:xfrm>
            <a:off x="2496083" y="1666928"/>
            <a:ext cx="7268066" cy="4247317"/>
          </a:xfrm>
          <a:prstGeom prst="rect">
            <a:avLst/>
          </a:prstGeom>
          <a:noFill/>
        </p:spPr>
        <p:txBody>
          <a:bodyPr wrap="square" rtlCol="0">
            <a:spAutoFit/>
          </a:bodyPr>
          <a:lstStyle/>
          <a:p>
            <a:r>
              <a:rPr lang="en-US" b="1" dirty="0"/>
              <a:t>Guidance Resources</a:t>
            </a:r>
          </a:p>
          <a:p>
            <a:r>
              <a:rPr lang="en-US" dirty="0"/>
              <a:t>The Buffalo Public Schools offers all employees and their families access to an Employee Assistance Program (EAP) through </a:t>
            </a:r>
            <a:r>
              <a:rPr lang="en-US" dirty="0" err="1"/>
              <a:t>ComPSych</a:t>
            </a:r>
            <a:r>
              <a:rPr lang="en-US" dirty="0"/>
              <a:t>  Guidance Resources. There is no cost to employees or their families and all information is </a:t>
            </a:r>
            <a:r>
              <a:rPr lang="en-US" b="1" dirty="0"/>
              <a:t>confidential</a:t>
            </a:r>
            <a:r>
              <a:rPr lang="en-US" dirty="0"/>
              <a:t> – no personally identifiable information is sent to the District. </a:t>
            </a:r>
          </a:p>
          <a:p>
            <a:endParaRPr lang="en-US" dirty="0"/>
          </a:p>
          <a:p>
            <a:r>
              <a:rPr lang="en-US" dirty="0"/>
              <a:t>This support is designed to help employees and their families in resolving issues such as : </a:t>
            </a:r>
          </a:p>
          <a:p>
            <a:pPr marL="742950" lvl="1" indent="-285750">
              <a:buFont typeface="Arial" panose="020B0604020202020204" pitchFamily="34" charset="0"/>
              <a:buChar char="•"/>
            </a:pPr>
            <a:r>
              <a:rPr lang="en-US" dirty="0"/>
              <a:t>Marital</a:t>
            </a:r>
          </a:p>
          <a:p>
            <a:pPr marL="742950" lvl="1" indent="-285750">
              <a:buFont typeface="Arial" panose="020B0604020202020204" pitchFamily="34" charset="0"/>
              <a:buChar char="•"/>
            </a:pPr>
            <a:r>
              <a:rPr lang="en-US" dirty="0"/>
              <a:t>Financial and/or Legal</a:t>
            </a:r>
          </a:p>
          <a:p>
            <a:pPr marL="742950" lvl="1" indent="-285750">
              <a:buFont typeface="Arial" panose="020B0604020202020204" pitchFamily="34" charset="0"/>
              <a:buChar char="•"/>
            </a:pPr>
            <a:r>
              <a:rPr lang="en-US" dirty="0"/>
              <a:t>Emotional Problems</a:t>
            </a:r>
          </a:p>
          <a:p>
            <a:pPr marL="742950" lvl="1" indent="-285750">
              <a:buFont typeface="Arial" panose="020B0604020202020204" pitchFamily="34" charset="0"/>
              <a:buChar char="•"/>
            </a:pPr>
            <a:r>
              <a:rPr lang="en-US" dirty="0"/>
              <a:t>Family Issues</a:t>
            </a:r>
          </a:p>
          <a:p>
            <a:pPr marL="742950" lvl="1" indent="-285750">
              <a:buFont typeface="Arial" panose="020B0604020202020204" pitchFamily="34" charset="0"/>
              <a:buChar char="•"/>
            </a:pPr>
            <a:r>
              <a:rPr lang="en-US" dirty="0"/>
              <a:t>Substance/Alcohol abuse</a:t>
            </a:r>
          </a:p>
          <a:p>
            <a:pPr marL="742950" lvl="1" indent="-285750">
              <a:buFont typeface="Arial" panose="020B0604020202020204" pitchFamily="34" charset="0"/>
              <a:buChar char="•"/>
            </a:pPr>
            <a:r>
              <a:rPr lang="en-US" dirty="0"/>
              <a:t>Work &amp; Education </a:t>
            </a:r>
          </a:p>
        </p:txBody>
      </p:sp>
      <p:sp>
        <p:nvSpPr>
          <p:cNvPr id="3" name="Slide Number Placeholder 2"/>
          <p:cNvSpPr>
            <a:spLocks noGrp="1"/>
          </p:cNvSpPr>
          <p:nvPr>
            <p:ph type="sldNum" sz="quarter" idx="12"/>
          </p:nvPr>
        </p:nvSpPr>
        <p:spPr/>
        <p:txBody>
          <a:bodyPr/>
          <a:lstStyle/>
          <a:p>
            <a:fld id="{A4F6E66F-668F-42E4-8105-ABC4C03EE5C5}" type="slidenum">
              <a:rPr lang="en-US" smtClean="0"/>
              <a:t>23</a:t>
            </a:fld>
            <a:endParaRPr lang="en-US"/>
          </a:p>
        </p:txBody>
      </p:sp>
    </p:spTree>
    <p:extLst>
      <p:ext uri="{BB962C8B-B14F-4D97-AF65-F5344CB8AC3E}">
        <p14:creationId xmlns:p14="http://schemas.microsoft.com/office/powerpoint/2010/main" val="616822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458155" y="886291"/>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EMPLOYEE ASSISTANCE PROGRAM</a:t>
            </a:r>
          </a:p>
        </p:txBody>
      </p:sp>
      <p:sp>
        <p:nvSpPr>
          <p:cNvPr id="4" name="TextBox 3"/>
          <p:cNvSpPr txBox="1"/>
          <p:nvPr/>
        </p:nvSpPr>
        <p:spPr>
          <a:xfrm>
            <a:off x="2561397" y="1771432"/>
            <a:ext cx="7268066" cy="3139321"/>
          </a:xfrm>
          <a:prstGeom prst="rect">
            <a:avLst/>
          </a:prstGeom>
          <a:noFill/>
        </p:spPr>
        <p:txBody>
          <a:bodyPr wrap="square" rtlCol="0">
            <a:spAutoFit/>
          </a:bodyPr>
          <a:lstStyle/>
          <a:p>
            <a:r>
              <a:rPr lang="en-US" dirty="0"/>
              <a:t>On the web: </a:t>
            </a:r>
            <a:r>
              <a:rPr lang="en-US" dirty="0">
                <a:hlinkClick r:id="rId2"/>
              </a:rPr>
              <a:t>www.guidanceresources.com</a:t>
            </a:r>
            <a:r>
              <a:rPr lang="en-US" dirty="0"/>
              <a:t> you can find articles, trainings, and get in touch with Guidance Consultant to speak about the issues that you are personally facing. </a:t>
            </a:r>
          </a:p>
          <a:p>
            <a:endParaRPr lang="en-US" dirty="0"/>
          </a:p>
          <a:p>
            <a:r>
              <a:rPr lang="en-US" dirty="0"/>
              <a:t>		</a:t>
            </a:r>
            <a:r>
              <a:rPr lang="en-US" b="1" dirty="0" err="1"/>
              <a:t>WebID</a:t>
            </a:r>
            <a:r>
              <a:rPr lang="en-US" b="1" dirty="0"/>
              <a:t>: </a:t>
            </a:r>
            <a:r>
              <a:rPr lang="en-US" dirty="0" err="1"/>
              <a:t>BuffaloSchoolsEAP</a:t>
            </a:r>
            <a:endParaRPr lang="en-US" dirty="0"/>
          </a:p>
          <a:p>
            <a:r>
              <a:rPr lang="en-US" dirty="0"/>
              <a:t>	</a:t>
            </a:r>
          </a:p>
          <a:p>
            <a:r>
              <a:rPr lang="en-US" dirty="0"/>
              <a:t>		</a:t>
            </a:r>
            <a:r>
              <a:rPr lang="en-US" b="1" dirty="0"/>
              <a:t>BY PHONE: </a:t>
            </a:r>
            <a:r>
              <a:rPr lang="en-US" dirty="0"/>
              <a:t>866-645-1757</a:t>
            </a:r>
          </a:p>
          <a:p>
            <a:endParaRPr lang="en-US" dirty="0"/>
          </a:p>
          <a:p>
            <a:r>
              <a:rPr lang="en-US" dirty="0"/>
              <a:t>		</a:t>
            </a:r>
            <a:r>
              <a:rPr lang="en-US" b="1" dirty="0"/>
              <a:t>TTY: </a:t>
            </a:r>
            <a:r>
              <a:rPr lang="en-US" dirty="0"/>
              <a:t>800-697-0353</a:t>
            </a:r>
          </a:p>
          <a:p>
            <a:endParaRPr lang="en-US" dirty="0"/>
          </a:p>
          <a:p>
            <a:endParaRPr lang="en-US" dirty="0"/>
          </a:p>
        </p:txBody>
      </p:sp>
      <p:pic>
        <p:nvPicPr>
          <p:cNvPr id="5" name="Picture 2" descr="ComPsych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744" y="3597994"/>
            <a:ext cx="3324741" cy="7160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4F6E66F-668F-42E4-8105-ABC4C03EE5C5}" type="slidenum">
              <a:rPr lang="en-US" smtClean="0"/>
              <a:t>24</a:t>
            </a:fld>
            <a:endParaRPr lang="en-US"/>
          </a:p>
        </p:txBody>
      </p:sp>
    </p:spTree>
    <p:extLst>
      <p:ext uri="{BB962C8B-B14F-4D97-AF65-F5344CB8AC3E}">
        <p14:creationId xmlns:p14="http://schemas.microsoft.com/office/powerpoint/2010/main" val="465811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p:nvPr/>
        </p:nvSpPr>
        <p:spPr>
          <a:xfrm>
            <a:off x="1923068" y="1093509"/>
            <a:ext cx="8898903" cy="3693319"/>
          </a:xfrm>
          <a:prstGeom prst="rect">
            <a:avLst/>
          </a:prstGeom>
          <a:noFill/>
        </p:spPr>
        <p:txBody>
          <a:bodyPr wrap="square" rtlCol="0">
            <a:spAutoFit/>
          </a:bodyPr>
          <a:lstStyle/>
          <a:p>
            <a:endParaRPr lang="en-US" b="1" u="sng" dirty="0"/>
          </a:p>
          <a:p>
            <a:r>
              <a:rPr lang="en-US" b="1" dirty="0"/>
              <a:t>Crisis Services </a:t>
            </a:r>
            <a:r>
              <a:rPr lang="en-US" dirty="0"/>
              <a:t>for Buffalo and Erie County provide services for those who are in state of emotional crises:</a:t>
            </a:r>
          </a:p>
          <a:p>
            <a:endParaRPr lang="en-US" dirty="0"/>
          </a:p>
          <a:p>
            <a:pPr marL="742950" lvl="1" indent="-285750">
              <a:buFont typeface="Arial" panose="020B0604020202020204" pitchFamily="34" charset="0"/>
              <a:buChar char="•"/>
            </a:pPr>
            <a:r>
              <a:rPr lang="en-US" b="1" dirty="0"/>
              <a:t>Buffalo &amp; Erie County Crisis Service </a:t>
            </a:r>
            <a:r>
              <a:rPr lang="en-US" dirty="0"/>
              <a:t>– 716-834-3131</a:t>
            </a:r>
          </a:p>
          <a:p>
            <a:pPr marL="742950" lvl="1" indent="-285750">
              <a:buFont typeface="Arial" panose="020B0604020202020204" pitchFamily="34" charset="0"/>
              <a:buChar char="•"/>
            </a:pPr>
            <a:r>
              <a:rPr lang="en-US" b="1" dirty="0"/>
              <a:t>24 Hour Addiction Helpline </a:t>
            </a:r>
            <a:r>
              <a:rPr lang="en-US" dirty="0"/>
              <a:t>– 716-831-7007</a:t>
            </a:r>
          </a:p>
          <a:p>
            <a:pPr marL="742950" lvl="1" indent="-285750">
              <a:buFont typeface="Arial" panose="020B0604020202020204" pitchFamily="34" charset="0"/>
              <a:buChar char="•"/>
            </a:pPr>
            <a:r>
              <a:rPr lang="en-US" b="1" dirty="0"/>
              <a:t>Kids Helpline </a:t>
            </a:r>
            <a:r>
              <a:rPr lang="en-US" dirty="0"/>
              <a:t>– 716-834-1144 or  1-877-kids-400</a:t>
            </a:r>
          </a:p>
          <a:p>
            <a:pPr marL="742950" lvl="1" indent="-285750">
              <a:buFont typeface="Arial" panose="020B0604020202020204" pitchFamily="34" charset="0"/>
              <a:buChar char="•"/>
            </a:pPr>
            <a:r>
              <a:rPr lang="en-US" b="1" dirty="0"/>
              <a:t>Chautauqua County Helpline </a:t>
            </a:r>
            <a:r>
              <a:rPr lang="en-US" dirty="0"/>
              <a:t>– 1-800-724-0461</a:t>
            </a:r>
          </a:p>
          <a:p>
            <a:pPr marL="742950" lvl="1" indent="-285750">
              <a:buFont typeface="Arial" panose="020B0604020202020204" pitchFamily="34" charset="0"/>
              <a:buChar char="•"/>
            </a:pPr>
            <a:r>
              <a:rPr lang="en-US" b="1" dirty="0"/>
              <a:t>24 Hour Erie County Domestic Violence Hotline </a:t>
            </a:r>
            <a:r>
              <a:rPr lang="en-US" dirty="0"/>
              <a:t>– 716-862-HELP</a:t>
            </a:r>
          </a:p>
          <a:p>
            <a:r>
              <a:rPr lang="en-US" dirty="0"/>
              <a:t>		</a:t>
            </a:r>
            <a:r>
              <a:rPr lang="en-US" b="1" dirty="0"/>
              <a:t>For Shelter </a:t>
            </a:r>
            <a:r>
              <a:rPr lang="en-US" dirty="0"/>
              <a:t>716-884-6000</a:t>
            </a:r>
          </a:p>
          <a:p>
            <a:pPr marL="742950" lvl="1" indent="-285750">
              <a:buFont typeface="Arial" panose="020B0604020202020204" pitchFamily="34" charset="0"/>
              <a:buChar char="•"/>
            </a:pPr>
            <a:r>
              <a:rPr lang="en-US" b="1" dirty="0"/>
              <a:t>24 Hour NYS Domestic &amp; Sexual Violence Hotline </a:t>
            </a:r>
            <a:r>
              <a:rPr lang="en-US" dirty="0"/>
              <a:t>– 1-800-942-6906</a:t>
            </a:r>
          </a:p>
          <a:p>
            <a:pPr marL="742950" lvl="1" indent="-285750">
              <a:buFont typeface="Arial" panose="020B0604020202020204" pitchFamily="34" charset="0"/>
              <a:buChar char="•"/>
            </a:pPr>
            <a:r>
              <a:rPr lang="en-US" b="1" dirty="0"/>
              <a:t>Hearing Impaired?</a:t>
            </a:r>
            <a:r>
              <a:rPr lang="en-US" dirty="0"/>
              <a:t> – use 711 (National Relay Service)</a:t>
            </a:r>
          </a:p>
          <a:p>
            <a:pPr marL="742950" lvl="1" indent="-285750">
              <a:buFont typeface="Arial" panose="020B0604020202020204" pitchFamily="34" charset="0"/>
              <a:buChar char="•"/>
            </a:pPr>
            <a:r>
              <a:rPr lang="en-US" b="1" dirty="0"/>
              <a:t>Text line</a:t>
            </a:r>
            <a:r>
              <a:rPr lang="en-US" dirty="0"/>
              <a:t> www.crisistextline.org</a:t>
            </a:r>
          </a:p>
        </p:txBody>
      </p:sp>
      <p:sp>
        <p:nvSpPr>
          <p:cNvPr id="2" name="Rectangle 1"/>
          <p:cNvSpPr/>
          <p:nvPr/>
        </p:nvSpPr>
        <p:spPr>
          <a:xfrm>
            <a:off x="3361797" y="727378"/>
            <a:ext cx="5732403" cy="523220"/>
          </a:xfrm>
          <a:prstGeom prst="rect">
            <a:avLst/>
          </a:prstGeom>
        </p:spPr>
        <p:txBody>
          <a:bodyPr wrap="none">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CRISIS SERVICES &amp; TEXT HELPLINE</a:t>
            </a:r>
          </a:p>
        </p:txBody>
      </p:sp>
      <p:sp>
        <p:nvSpPr>
          <p:cNvPr id="3" name="Rectangle 2"/>
          <p:cNvSpPr/>
          <p:nvPr/>
        </p:nvSpPr>
        <p:spPr>
          <a:xfrm>
            <a:off x="1923068" y="5496021"/>
            <a:ext cx="9049732" cy="646331"/>
          </a:xfrm>
          <a:prstGeom prst="rect">
            <a:avLst/>
          </a:prstGeom>
        </p:spPr>
        <p:txBody>
          <a:bodyPr wrap="square">
            <a:spAutoFit/>
          </a:bodyPr>
          <a:lstStyle/>
          <a:p>
            <a:pPr algn="ctr"/>
            <a:r>
              <a:rPr lang="en-US" b="1" dirty="0">
                <a:solidFill>
                  <a:srgbClr val="FF0000"/>
                </a:solidFill>
                <a:latin typeface="David" panose="020E0502060401010101" pitchFamily="34" charset="-79"/>
                <a:cs typeface="David" panose="020E0502060401010101" pitchFamily="34" charset="-79"/>
              </a:rPr>
              <a:t>IF YOU ARE IN A STATE OF EMOTIONAL CRISIS AND NEED IMMEDIATE ASSISTANCE </a:t>
            </a:r>
          </a:p>
          <a:p>
            <a:pPr algn="ctr"/>
            <a:r>
              <a:rPr lang="en-US" b="1" dirty="0">
                <a:solidFill>
                  <a:srgbClr val="FF0000"/>
                </a:solidFill>
                <a:latin typeface="David" panose="020E0502060401010101" pitchFamily="34" charset="-79"/>
                <a:cs typeface="David" panose="020E0502060401010101" pitchFamily="34" charset="-79"/>
              </a:rPr>
              <a:t>YOU ARE URGED TO CONTACT CRISIS SERVICES</a:t>
            </a:r>
          </a:p>
        </p:txBody>
      </p:sp>
      <p:pic>
        <p:nvPicPr>
          <p:cNvPr id="2050" name="Picture 2" descr="24 Hour Hotlines – Crisis Servi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0243" y="1898599"/>
            <a:ext cx="1602557" cy="1602557"/>
          </a:xfrm>
          <a:prstGeom prst="rect">
            <a:avLst/>
          </a:prstGeom>
          <a:noFill/>
          <a:effectLst>
            <a:outerShdw blurRad="76200" dir="18900000" sy="23000" kx="-1200000" algn="bl" rotWithShape="0">
              <a:prstClr val="black">
                <a:alpha val="20000"/>
              </a:prst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4F6E66F-668F-42E4-8105-ABC4C03EE5C5}" type="slidenum">
              <a:rPr lang="en-US" smtClean="0"/>
              <a:t>25</a:t>
            </a:fld>
            <a:endParaRPr lang="en-US"/>
          </a:p>
        </p:txBody>
      </p:sp>
    </p:spTree>
    <p:extLst>
      <p:ext uri="{BB962C8B-B14F-4D97-AF65-F5344CB8AC3E}">
        <p14:creationId xmlns:p14="http://schemas.microsoft.com/office/powerpoint/2010/main" val="2004147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p:nvPr/>
        </p:nvSpPr>
        <p:spPr>
          <a:xfrm>
            <a:off x="1885361" y="1338606"/>
            <a:ext cx="9445657" cy="2585323"/>
          </a:xfrm>
          <a:prstGeom prst="rect">
            <a:avLst/>
          </a:prstGeom>
          <a:noFill/>
        </p:spPr>
        <p:txBody>
          <a:bodyPr wrap="square" rtlCol="0">
            <a:spAutoFit/>
          </a:bodyPr>
          <a:lstStyle/>
          <a:p>
            <a:r>
              <a:rPr lang="en-US" dirty="0"/>
              <a:t>As many of the BPS staff are now working from home, you may want to consider the following information when setting up your home workspace:</a:t>
            </a:r>
          </a:p>
          <a:p>
            <a:pPr marL="742950" lvl="1" indent="-285750">
              <a:buFont typeface="Arial" panose="020B0604020202020204" pitchFamily="34" charset="0"/>
              <a:buChar char="•"/>
            </a:pPr>
            <a:r>
              <a:rPr lang="en-US" dirty="0"/>
              <a:t>Find a comfortable, stable and supportive chair that allows you to fit comfortably under a desk or table</a:t>
            </a:r>
          </a:p>
          <a:p>
            <a:pPr marL="742950" lvl="1" indent="-285750">
              <a:buFont typeface="Arial" panose="020B0604020202020204" pitchFamily="34" charset="0"/>
              <a:buChar char="•"/>
            </a:pPr>
            <a:r>
              <a:rPr lang="en-US" dirty="0"/>
              <a:t>Establish a neutral working condition so that: your feet are supported by a foot rest of the floor ; your hands, wrists, and forearms are straight and roughly parallel to the floor; your head is level, forward facing, balanced, and generally in-line with the torso; and your shoulders are relaxed and your elbows are bent at an angle between 90 and 120 degrees</a:t>
            </a:r>
          </a:p>
          <a:p>
            <a:pPr marL="0" lvl="1"/>
            <a:endParaRPr lang="en-US" dirty="0"/>
          </a:p>
        </p:txBody>
      </p:sp>
      <p:sp>
        <p:nvSpPr>
          <p:cNvPr id="2" name="Rectangle 1"/>
          <p:cNvSpPr/>
          <p:nvPr/>
        </p:nvSpPr>
        <p:spPr>
          <a:xfrm>
            <a:off x="4838349" y="727378"/>
            <a:ext cx="2590773" cy="523220"/>
          </a:xfrm>
          <a:prstGeom prst="rect">
            <a:avLst/>
          </a:prstGeom>
        </p:spPr>
        <p:txBody>
          <a:bodyPr wrap="none">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ERGONOMICS</a:t>
            </a:r>
          </a:p>
        </p:txBody>
      </p:sp>
      <p:pic>
        <p:nvPicPr>
          <p:cNvPr id="1026" name="Picture 2" descr="Office Ergonomics: Desk Ergonomics 101 | Work-Fit Bl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9102" y="4011937"/>
            <a:ext cx="4237316" cy="22139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4F6E66F-668F-42E4-8105-ABC4C03EE5C5}" type="slidenum">
              <a:rPr lang="en-US" smtClean="0"/>
              <a:t>26</a:t>
            </a:fld>
            <a:endParaRPr lang="en-US"/>
          </a:p>
        </p:txBody>
      </p:sp>
    </p:spTree>
    <p:extLst>
      <p:ext uri="{BB962C8B-B14F-4D97-AF65-F5344CB8AC3E}">
        <p14:creationId xmlns:p14="http://schemas.microsoft.com/office/powerpoint/2010/main" val="2344160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p:nvPr/>
        </p:nvSpPr>
        <p:spPr>
          <a:xfrm>
            <a:off x="1819374" y="1451727"/>
            <a:ext cx="9445657" cy="3693319"/>
          </a:xfrm>
          <a:prstGeom prst="rect">
            <a:avLst/>
          </a:prstGeom>
          <a:noFill/>
        </p:spPr>
        <p:txBody>
          <a:bodyPr wrap="square" rtlCol="0">
            <a:spAutoFit/>
          </a:bodyPr>
          <a:lstStyle/>
          <a:p>
            <a:pPr marL="0" lvl="1"/>
            <a:r>
              <a:rPr lang="en-US" dirty="0"/>
              <a:t>Other than ergonomics, some other tips on working from home include: </a:t>
            </a:r>
          </a:p>
          <a:p>
            <a:pPr marL="742950" lvl="2" indent="-285750">
              <a:buFont typeface="Arial" panose="020B0604020202020204" pitchFamily="34" charset="0"/>
              <a:buChar char="•"/>
            </a:pPr>
            <a:r>
              <a:rPr lang="en-US" b="1" dirty="0"/>
              <a:t>Start your day right </a:t>
            </a:r>
            <a:r>
              <a:rPr lang="en-US" dirty="0"/>
              <a:t>by getting up at the same time each day, get dressed, and establish a morning routine</a:t>
            </a:r>
          </a:p>
          <a:p>
            <a:pPr marL="742950" lvl="2" indent="-285750">
              <a:buFont typeface="Arial" panose="020B0604020202020204" pitchFamily="34" charset="0"/>
              <a:buChar char="•"/>
            </a:pPr>
            <a:r>
              <a:rPr lang="en-US" b="1" dirty="0"/>
              <a:t>Make a to-do list and create a schedule  </a:t>
            </a:r>
            <a:r>
              <a:rPr lang="en-US" dirty="0"/>
              <a:t>to keep yourself organized and on task</a:t>
            </a:r>
          </a:p>
          <a:p>
            <a:pPr marL="742950" lvl="2" indent="-285750">
              <a:buFont typeface="Arial" panose="020B0604020202020204" pitchFamily="34" charset="0"/>
              <a:buChar char="•"/>
            </a:pPr>
            <a:r>
              <a:rPr lang="en-US" b="1" dirty="0"/>
              <a:t>Limit your distractions and create a positive workspace </a:t>
            </a:r>
            <a:r>
              <a:rPr lang="en-US" dirty="0"/>
              <a:t>by putting away your phone, limiting your social media, and if possible rearrange your workspace to make it more aesthetically pleasing </a:t>
            </a:r>
          </a:p>
          <a:p>
            <a:pPr marL="742950" lvl="2" indent="-285750">
              <a:buFont typeface="Arial" panose="020B0604020202020204" pitchFamily="34" charset="0"/>
              <a:buChar char="•"/>
            </a:pPr>
            <a:r>
              <a:rPr lang="en-US" b="1" dirty="0"/>
              <a:t>Take purposeful breaks </a:t>
            </a:r>
            <a:r>
              <a:rPr lang="en-US" dirty="0"/>
              <a:t>by scheduling time to move away from your work area and engage in something like a walk, grabbing a healthy snack, or mindlessly scrolling through social media</a:t>
            </a:r>
          </a:p>
          <a:p>
            <a:pPr marL="742950" lvl="2" indent="-285750">
              <a:buFont typeface="Arial" panose="020B0604020202020204" pitchFamily="34" charset="0"/>
              <a:buChar char="•"/>
            </a:pPr>
            <a:r>
              <a:rPr lang="en-US" b="1" dirty="0"/>
              <a:t>Stay connected </a:t>
            </a:r>
            <a:r>
              <a:rPr lang="en-US" dirty="0"/>
              <a:t>with family and friends via virtual meet-ups or safe social distancing</a:t>
            </a:r>
          </a:p>
          <a:p>
            <a:pPr marL="0" lvl="1"/>
            <a:endParaRPr lang="en-US" dirty="0"/>
          </a:p>
          <a:p>
            <a:endParaRPr lang="en-US" b="1" u="sng" dirty="0"/>
          </a:p>
        </p:txBody>
      </p:sp>
      <p:sp>
        <p:nvSpPr>
          <p:cNvPr id="2" name="Rectangle 1"/>
          <p:cNvSpPr/>
          <p:nvPr/>
        </p:nvSpPr>
        <p:spPr>
          <a:xfrm>
            <a:off x="3961507" y="727378"/>
            <a:ext cx="4344459" cy="523220"/>
          </a:xfrm>
          <a:prstGeom prst="rect">
            <a:avLst/>
          </a:prstGeom>
        </p:spPr>
        <p:txBody>
          <a:bodyPr wrap="none">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WORKING FROM HOME</a:t>
            </a:r>
          </a:p>
        </p:txBody>
      </p:sp>
      <p:sp>
        <p:nvSpPr>
          <p:cNvPr id="3" name="AutoShape 4" descr="Free PNG Work At Home Clip Art Download - Pin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4" name="Picture 8" descr="Download free Woman working from home and dog vector | Freepik"/>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396" b="98403" l="1917" r="95847">
                        <a14:foregroundMark x1="28115" y1="49521" x2="28115" y2="49521"/>
                        <a14:foregroundMark x1="25879" y1="51597" x2="25879" y2="51597"/>
                        <a14:foregroundMark x1="42013" y1="50319" x2="42013" y2="50319"/>
                        <a14:foregroundMark x1="70607" y1="48882" x2="70607" y2="48882"/>
                        <a14:foregroundMark x1="64696" y1="50160" x2="64696" y2="50160"/>
                        <a14:foregroundMark x1="37700" y1="78754" x2="37700" y2="78754"/>
                        <a14:foregroundMark x1="37380" y1="74601" x2="37380" y2="74601"/>
                        <a14:foregroundMark x1="41374" y1="75719" x2="41374" y2="75719"/>
                        <a14:foregroundMark x1="41693" y1="79712" x2="41693" y2="79712"/>
                        <a14:foregroundMark x1="26038" y1="77796" x2="26038" y2="77796"/>
                        <a14:foregroundMark x1="26997" y1="75080" x2="26997" y2="75080"/>
                        <a14:foregroundMark x1="27955" y1="73642" x2="27955" y2="73642"/>
                        <a14:foregroundMark x1="31949" y1="75559" x2="31949" y2="75559"/>
                        <a14:foregroundMark x1="31310" y1="78115" x2="31310" y2="78115"/>
                        <a14:foregroundMark x1="35304" y1="78275" x2="35304" y2="78275"/>
                        <a14:foregroundMark x1="35463" y1="75240" x2="35463" y2="75240"/>
                        <a14:foregroundMark x1="26997" y1="79073" x2="26997" y2="79073"/>
                        <a14:foregroundMark x1="24601" y1="81789" x2="24601" y2="81789"/>
                        <a14:foregroundMark x1="66134" y1="50160" x2="66134" y2="50160"/>
                        <a14:foregroundMark x1="54792" y1="82748" x2="54792" y2="82748"/>
                      </a14:backgroundRemoval>
                    </a14:imgEffect>
                  </a14:imgLayer>
                </a14:imgProps>
              </a:ext>
              <a:ext uri="{28A0092B-C50C-407E-A947-70E740481C1C}">
                <a14:useLocalDpi xmlns:a14="http://schemas.microsoft.com/office/drawing/2010/main" val="0"/>
              </a:ext>
            </a:extLst>
          </a:blip>
          <a:srcRect/>
          <a:stretch>
            <a:fillRect/>
          </a:stretch>
        </p:blipFill>
        <p:spPr bwMode="auto">
          <a:xfrm>
            <a:off x="5277395" y="4344489"/>
            <a:ext cx="2513511" cy="2513511"/>
          </a:xfrm>
          <a:prstGeom prst="rect">
            <a:avLst/>
          </a:prstGeom>
          <a:noFill/>
          <a:effectLst>
            <a:outerShdw blurRad="76200" dir="18900000" sy="23000" kx="-1200000" algn="bl" rotWithShape="0">
              <a:prstClr val="black">
                <a:alpha val="2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4F6E66F-668F-42E4-8105-ABC4C03EE5C5}" type="slidenum">
              <a:rPr lang="en-US" smtClean="0"/>
              <a:t>27</a:t>
            </a:fld>
            <a:endParaRPr lang="en-US"/>
          </a:p>
        </p:txBody>
      </p:sp>
    </p:spTree>
    <p:extLst>
      <p:ext uri="{BB962C8B-B14F-4D97-AF65-F5344CB8AC3E}">
        <p14:creationId xmlns:p14="http://schemas.microsoft.com/office/powerpoint/2010/main" val="2251670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AutoShape 4" descr="Free PNG Work At Home Clip Art Download - Pin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0" name="Picture 2" descr="Infographic: You can help prevent the spread of respiratory illness with these actions: Avoid close contact with people who are sick. Avoid touching your eyes, nose, and mouth. Wash hands often with soap and water for at least 20 second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71" r="-1444" b="1951"/>
          <a:stretch/>
        </p:blipFill>
        <p:spPr bwMode="auto">
          <a:xfrm>
            <a:off x="713545" y="1266502"/>
            <a:ext cx="3032955" cy="16443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4000" y="1266502"/>
            <a:ext cx="3200400" cy="180022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100" y="4787901"/>
            <a:ext cx="3115733" cy="1752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7300" y="4787901"/>
            <a:ext cx="3098800" cy="174307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4786" y="2910875"/>
            <a:ext cx="2947573" cy="1658010"/>
          </a:xfrm>
          <a:prstGeom prst="rect">
            <a:avLst/>
          </a:prstGeom>
        </p:spPr>
      </p:pic>
      <p:sp>
        <p:nvSpPr>
          <p:cNvPr id="11" name="Rectangle 10"/>
          <p:cNvSpPr/>
          <p:nvPr/>
        </p:nvSpPr>
        <p:spPr>
          <a:xfrm>
            <a:off x="3580216" y="373699"/>
            <a:ext cx="4600940" cy="523220"/>
          </a:xfrm>
          <a:prstGeom prst="rect">
            <a:avLst/>
          </a:prstGeom>
        </p:spPr>
        <p:txBody>
          <a:bodyPr wrap="none">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FOLLOW CDC GUIDELINES</a:t>
            </a:r>
          </a:p>
        </p:txBody>
      </p:sp>
      <p:sp>
        <p:nvSpPr>
          <p:cNvPr id="2" name="Slide Number Placeholder 1"/>
          <p:cNvSpPr>
            <a:spLocks noGrp="1"/>
          </p:cNvSpPr>
          <p:nvPr>
            <p:ph type="sldNum" sz="quarter" idx="12"/>
          </p:nvPr>
        </p:nvSpPr>
        <p:spPr/>
        <p:txBody>
          <a:bodyPr/>
          <a:lstStyle/>
          <a:p>
            <a:fld id="{A4F6E66F-668F-42E4-8105-ABC4C03EE5C5}" type="slidenum">
              <a:rPr lang="en-US" smtClean="0"/>
              <a:t>28</a:t>
            </a:fld>
            <a:endParaRPr lang="en-US"/>
          </a:p>
        </p:txBody>
      </p:sp>
    </p:spTree>
    <p:extLst>
      <p:ext uri="{BB962C8B-B14F-4D97-AF65-F5344CB8AC3E}">
        <p14:creationId xmlns:p14="http://schemas.microsoft.com/office/powerpoint/2010/main" val="1148854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Thank you for doing your part at keeping Buffalo Schools Strong</a:t>
            </a:r>
          </a:p>
        </p:txBody>
      </p:sp>
      <p:sp>
        <p:nvSpPr>
          <p:cNvPr id="3" name="Subtitle 2"/>
          <p:cNvSpPr>
            <a:spLocks noGrp="1"/>
          </p:cNvSpPr>
          <p:nvPr>
            <p:ph type="subTitle" idx="1"/>
          </p:nvPr>
        </p:nvSpPr>
        <p:spPr/>
        <p:txBody>
          <a:bodyPr/>
          <a:lstStyle/>
          <a:p>
            <a:r>
              <a:rPr lang="en-US" dirty="0"/>
              <a:t>Jamie Warren, Associate Superintendent for Human Resources, BPS</a:t>
            </a:r>
          </a:p>
        </p:txBody>
      </p:sp>
    </p:spTree>
    <p:extLst>
      <p:ext uri="{BB962C8B-B14F-4D97-AF65-F5344CB8AC3E}">
        <p14:creationId xmlns:p14="http://schemas.microsoft.com/office/powerpoint/2010/main" val="418854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657559" y="608452"/>
            <a:ext cx="10640290" cy="523220"/>
          </a:xfrm>
          <a:prstGeom prst="rect">
            <a:avLst/>
          </a:prstGeom>
          <a:noFill/>
        </p:spPr>
        <p:txBody>
          <a:bodyPr wrap="square" rtlCol="0">
            <a:spAutoFit/>
          </a:bodyPr>
          <a:lstStyle/>
          <a:p>
            <a:pPr algn="ctr"/>
            <a:r>
              <a:rPr lang="en-US" sz="2800" b="1" u="sng" dirty="0">
                <a:solidFill>
                  <a:schemeClr val="accent1">
                    <a:lumMod val="75000"/>
                  </a:schemeClr>
                </a:solidFill>
                <a:latin typeface="David" panose="020E0502060401010101" pitchFamily="34" charset="-79"/>
                <a:cs typeface="David" panose="020E0502060401010101" pitchFamily="34" charset="-79"/>
              </a:rPr>
              <a:t>TABLE OF CONTENTS</a:t>
            </a:r>
          </a:p>
        </p:txBody>
      </p:sp>
      <p:sp>
        <p:nvSpPr>
          <p:cNvPr id="3" name="Slide Number Placeholder 2"/>
          <p:cNvSpPr>
            <a:spLocks noGrp="1"/>
          </p:cNvSpPr>
          <p:nvPr>
            <p:ph type="sldNum" sz="quarter" idx="12"/>
          </p:nvPr>
        </p:nvSpPr>
        <p:spPr/>
        <p:txBody>
          <a:bodyPr/>
          <a:lstStyle/>
          <a:p>
            <a:fld id="{A4F6E66F-668F-42E4-8105-ABC4C03EE5C5}" type="slidenum">
              <a:rPr lang="en-US" smtClean="0"/>
              <a:t>3</a:t>
            </a:fld>
            <a:endParaRPr lang="en-US"/>
          </a:p>
        </p:txBody>
      </p:sp>
      <p:sp>
        <p:nvSpPr>
          <p:cNvPr id="4" name="TextBox 3"/>
          <p:cNvSpPr txBox="1"/>
          <p:nvPr/>
        </p:nvSpPr>
        <p:spPr>
          <a:xfrm>
            <a:off x="657559" y="1762298"/>
            <a:ext cx="10294297" cy="4247317"/>
          </a:xfrm>
          <a:prstGeom prst="rect">
            <a:avLst/>
          </a:prstGeom>
          <a:noFill/>
        </p:spPr>
        <p:txBody>
          <a:bodyPr wrap="square" rtlCol="0">
            <a:spAutoFit/>
          </a:bodyPr>
          <a:lstStyle/>
          <a:p>
            <a:r>
              <a:rPr lang="en-US" b="1" dirty="0">
                <a:hlinkClick r:id="rId2" action="ppaction://hlinksldjump"/>
              </a:rPr>
              <a:t>EMPLOYEE SELF-SCREENING FOR WELLESS AND COVID-19		</a:t>
            </a:r>
            <a:r>
              <a:rPr lang="en-US" b="1" dirty="0"/>
              <a:t>……………………4				</a:t>
            </a:r>
          </a:p>
          <a:p>
            <a:endParaRPr lang="en-US" b="1" dirty="0"/>
          </a:p>
          <a:p>
            <a:r>
              <a:rPr lang="en-US" b="1" dirty="0">
                <a:hlinkClick r:id="rId3" action="ppaction://hlinksldjump"/>
              </a:rPr>
              <a:t>CLOSE CONTACTS OF POSITIVE COVID-19 CASES</a:t>
            </a:r>
            <a:r>
              <a:rPr lang="en-US" b="1" dirty="0"/>
              <a:t>.....................................................6</a:t>
            </a:r>
          </a:p>
          <a:p>
            <a:endParaRPr lang="en-US" b="1" dirty="0"/>
          </a:p>
          <a:p>
            <a:r>
              <a:rPr lang="en-US" b="1" dirty="0">
                <a:hlinkClick r:id="rId4" action="ppaction://hlinksldjump"/>
              </a:rPr>
              <a:t>QUARANTINE LEAVE </a:t>
            </a:r>
            <a:r>
              <a:rPr lang="en-US" b="1" dirty="0"/>
              <a:t>………………………………………………………………………………….8</a:t>
            </a:r>
          </a:p>
          <a:p>
            <a:endParaRPr lang="en-US" b="1" dirty="0"/>
          </a:p>
          <a:p>
            <a:r>
              <a:rPr lang="en-US" b="1" dirty="0">
                <a:hlinkClick r:id="rId5" action="ppaction://hlinksldjump"/>
              </a:rPr>
              <a:t>QUARANTINE PROCESS</a:t>
            </a:r>
            <a:r>
              <a:rPr lang="en-US" b="1" dirty="0"/>
              <a:t> ……………………………………………………………………………..9</a:t>
            </a:r>
          </a:p>
          <a:p>
            <a:endParaRPr lang="en-US" b="1" dirty="0"/>
          </a:p>
          <a:p>
            <a:r>
              <a:rPr lang="en-US" b="1" dirty="0">
                <a:hlinkClick r:id="rId6" action="ppaction://hlinksldjump"/>
              </a:rPr>
              <a:t>COVID 19-TESTING</a:t>
            </a:r>
            <a:r>
              <a:rPr lang="en-US" b="1" dirty="0"/>
              <a:t> ……………………………………………………………………………………12</a:t>
            </a:r>
          </a:p>
          <a:p>
            <a:endParaRPr lang="en-US" b="1" dirty="0"/>
          </a:p>
          <a:p>
            <a:r>
              <a:rPr lang="en-US" b="1" dirty="0">
                <a:hlinkClick r:id="rId7" action="ppaction://hlinksldjump"/>
              </a:rPr>
              <a:t>RETURNING TO WORK </a:t>
            </a:r>
            <a:r>
              <a:rPr lang="en-US" b="1" dirty="0"/>
              <a:t>………………………………………………………………………………. 16</a:t>
            </a:r>
          </a:p>
          <a:p>
            <a:endParaRPr lang="en-US" b="1" dirty="0"/>
          </a:p>
          <a:p>
            <a:r>
              <a:rPr lang="en-US" b="1" dirty="0">
                <a:hlinkClick r:id="rId8" action="ppaction://hlinksldjump"/>
              </a:rPr>
              <a:t>COVID-19 EMPLOYEE RESOURCES </a:t>
            </a:r>
            <a:r>
              <a:rPr lang="en-US" dirty="0">
                <a:hlinkClick r:id="rId8" action="ppaction://hlinksldjump"/>
              </a:rPr>
              <a:t>									</a:t>
            </a:r>
            <a:r>
              <a:rPr lang="en-US" dirty="0"/>
              <a:t>……………….23</a:t>
            </a:r>
          </a:p>
          <a:p>
            <a:endParaRPr lang="en-US" dirty="0"/>
          </a:p>
          <a:p>
            <a:endParaRPr lang="en-US" dirty="0"/>
          </a:p>
        </p:txBody>
      </p:sp>
    </p:spTree>
    <p:extLst>
      <p:ext uri="{BB962C8B-B14F-4D97-AF65-F5344CB8AC3E}">
        <p14:creationId xmlns:p14="http://schemas.microsoft.com/office/powerpoint/2010/main" val="1548216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551710" y="631767"/>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EMPLOYEE SELF-SCREENING FOR WELLNESS AND COVID-19</a:t>
            </a:r>
          </a:p>
        </p:txBody>
      </p:sp>
      <p:sp>
        <p:nvSpPr>
          <p:cNvPr id="3" name="TextBox 2"/>
          <p:cNvSpPr txBox="1"/>
          <p:nvPr/>
        </p:nvSpPr>
        <p:spPr>
          <a:xfrm>
            <a:off x="2211186" y="1154987"/>
            <a:ext cx="8262851" cy="5078313"/>
          </a:xfrm>
          <a:prstGeom prst="rect">
            <a:avLst/>
          </a:prstGeom>
          <a:noFill/>
        </p:spPr>
        <p:txBody>
          <a:bodyPr wrap="square" rtlCol="0">
            <a:spAutoFit/>
          </a:bodyPr>
          <a:lstStyle/>
          <a:p>
            <a:r>
              <a:rPr lang="en-US" dirty="0"/>
              <a:t>BPS emp0loyees must self-screen </a:t>
            </a:r>
            <a:r>
              <a:rPr lang="en-US" b="1" u="sng" dirty="0"/>
              <a:t>before reporting </a:t>
            </a:r>
            <a:r>
              <a:rPr lang="en-US" dirty="0"/>
              <a:t>to and </a:t>
            </a:r>
            <a:r>
              <a:rPr lang="en-US" b="1" u="sng" dirty="0"/>
              <a:t>while present </a:t>
            </a:r>
            <a:r>
              <a:rPr lang="en-US" dirty="0"/>
              <a:t>at any BPS worksite location. If an employee is ill, even if they are not experiencing COVID-19 symptoms, they should remain home to prevent the spread of any illness. </a:t>
            </a:r>
          </a:p>
          <a:p>
            <a:endParaRPr lang="en-US" dirty="0"/>
          </a:p>
          <a:p>
            <a:r>
              <a:rPr lang="en-US" dirty="0"/>
              <a:t>If an employee is experiencing any of the following symptoms while present at a BPS worksite, they should </a:t>
            </a:r>
            <a:r>
              <a:rPr lang="en-US" b="1" dirty="0"/>
              <a:t>immediately</a:t>
            </a:r>
            <a:r>
              <a:rPr lang="en-US" dirty="0"/>
              <a:t> contact their Supervisor.</a:t>
            </a:r>
          </a:p>
          <a:p>
            <a:pPr algn="ctr"/>
            <a:endParaRPr lang="en-US" dirty="0"/>
          </a:p>
          <a:p>
            <a:pPr marL="2571750" lvl="5" indent="-285750" algn="just">
              <a:buFont typeface="Arial" panose="020B0604020202020204" pitchFamily="34" charset="0"/>
              <a:buChar char="•"/>
            </a:pPr>
            <a:r>
              <a:rPr lang="en-US" dirty="0"/>
              <a:t>Fever or chills</a:t>
            </a:r>
          </a:p>
          <a:p>
            <a:pPr marL="2571750" lvl="5" indent="-285750" algn="just">
              <a:buFont typeface="Arial" panose="020B0604020202020204" pitchFamily="34" charset="0"/>
              <a:buChar char="•"/>
            </a:pPr>
            <a:r>
              <a:rPr lang="en-US" dirty="0"/>
              <a:t>Cough</a:t>
            </a:r>
          </a:p>
          <a:p>
            <a:pPr marL="2571750" lvl="5" indent="-285750" algn="just">
              <a:buFont typeface="Arial" panose="020B0604020202020204" pitchFamily="34" charset="0"/>
              <a:buChar char="•"/>
            </a:pPr>
            <a:r>
              <a:rPr lang="en-US" dirty="0"/>
              <a:t>Shortness of breath or difficulty breathing</a:t>
            </a:r>
          </a:p>
          <a:p>
            <a:pPr marL="2571750" lvl="5" indent="-285750" algn="just">
              <a:buFont typeface="Arial" panose="020B0604020202020204" pitchFamily="34" charset="0"/>
              <a:buChar char="•"/>
            </a:pPr>
            <a:r>
              <a:rPr lang="en-US" dirty="0"/>
              <a:t>Fatigue</a:t>
            </a:r>
          </a:p>
          <a:p>
            <a:pPr marL="2571750" lvl="5" indent="-285750" algn="just">
              <a:buFont typeface="Arial" panose="020B0604020202020204" pitchFamily="34" charset="0"/>
              <a:buChar char="•"/>
            </a:pPr>
            <a:r>
              <a:rPr lang="en-US" dirty="0"/>
              <a:t>Muscle or body aches</a:t>
            </a:r>
          </a:p>
          <a:p>
            <a:pPr marL="2571750" lvl="5" indent="-285750" algn="just">
              <a:buFont typeface="Arial" panose="020B0604020202020204" pitchFamily="34" charset="0"/>
              <a:buChar char="•"/>
            </a:pPr>
            <a:r>
              <a:rPr lang="en-US" dirty="0"/>
              <a:t>Headache</a:t>
            </a:r>
          </a:p>
          <a:p>
            <a:pPr marL="2571750" lvl="5" indent="-285750" algn="just">
              <a:buFont typeface="Arial" panose="020B0604020202020204" pitchFamily="34" charset="0"/>
              <a:buChar char="•"/>
            </a:pPr>
            <a:r>
              <a:rPr lang="en-US" dirty="0"/>
              <a:t>New loss of taste or smell</a:t>
            </a:r>
          </a:p>
          <a:p>
            <a:pPr marL="2571750" lvl="5" indent="-285750" algn="just">
              <a:buFont typeface="Arial" panose="020B0604020202020204" pitchFamily="34" charset="0"/>
              <a:buChar char="•"/>
            </a:pPr>
            <a:r>
              <a:rPr lang="en-US" dirty="0"/>
              <a:t>Sore throat</a:t>
            </a:r>
          </a:p>
          <a:p>
            <a:pPr marL="2571750" lvl="5" indent="-285750" algn="just">
              <a:buFont typeface="Arial" panose="020B0604020202020204" pitchFamily="34" charset="0"/>
              <a:buChar char="•"/>
            </a:pPr>
            <a:r>
              <a:rPr lang="en-US" dirty="0"/>
              <a:t>Congestion or runny nose</a:t>
            </a:r>
          </a:p>
          <a:p>
            <a:pPr marL="2571750" lvl="5" indent="-285750" algn="just">
              <a:buFont typeface="Arial" panose="020B0604020202020204" pitchFamily="34" charset="0"/>
              <a:buChar char="•"/>
            </a:pPr>
            <a:r>
              <a:rPr lang="en-US" dirty="0"/>
              <a:t>Nausea or vomiting</a:t>
            </a:r>
          </a:p>
          <a:p>
            <a:pPr marL="2571750" lvl="5" indent="-285750" algn="just">
              <a:buFont typeface="Arial" panose="020B0604020202020204" pitchFamily="34" charset="0"/>
              <a:buChar char="•"/>
            </a:pPr>
            <a:r>
              <a:rPr lang="en-US" dirty="0"/>
              <a:t>Diarrhea</a:t>
            </a:r>
          </a:p>
        </p:txBody>
      </p:sp>
      <p:pic>
        <p:nvPicPr>
          <p:cNvPr id="3074" name="Picture 2" descr="277 Infrared Thermometer Illustrations, Royalty-Free Vector Graphics &amp; Clip  Art - iStoc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100000" l="0" r="100000">
                        <a14:foregroundMark x1="61333" y1="51111" x2="61333" y2="51111"/>
                        <a14:foregroundMark x1="53778" y1="48444" x2="53778" y2="48444"/>
                        <a14:foregroundMark x1="57778" y1="56000" x2="57778" y2="56000"/>
                        <a14:foregroundMark x1="79111" y1="85778" x2="79111" y2="85778"/>
                        <a14:foregroundMark x1="81333" y1="74667" x2="81333" y2="74667"/>
                        <a14:foregroundMark x1="87111" y1="69778" x2="87111" y2="69778"/>
                        <a14:foregroundMark x1="88444" y1="66222" x2="88444" y2="66222"/>
                        <a14:foregroundMark x1="29778" y1="28444" x2="29778" y2="28444"/>
                        <a14:foregroundMark x1="35111" y1="26667" x2="35111" y2="26667"/>
                        <a14:foregroundMark x1="26222" y1="33333" x2="26222" y2="33333"/>
                        <a14:foregroundMark x1="28889" y1="43556" x2="28889" y2="43556"/>
                        <a14:foregroundMark x1="38667" y1="31111" x2="38667" y2="31111"/>
                        <a14:foregroundMark x1="34667" y1="54667" x2="34667" y2="54667"/>
                        <a14:foregroundMark x1="30222" y1="58667" x2="30222" y2="58667"/>
                        <a14:foregroundMark x1="32889" y1="62222" x2="32889" y2="62222"/>
                        <a14:foregroundMark x1="38222" y1="44889" x2="38222" y2="44889"/>
                        <a14:foregroundMark x1="22222" y1="49778" x2="22222" y2="49778"/>
                        <a14:foregroundMark x1="16444" y1="60000" x2="16444" y2="60000"/>
                        <a14:foregroundMark x1="25778" y1="37333" x2="25778" y2="37333"/>
                        <a14:foregroundMark x1="26222" y1="41333" x2="26222" y2="41333"/>
                      </a14:backgroundRemoval>
                    </a14:imgEffect>
                  </a14:imgLayer>
                </a14:imgProps>
              </a:ext>
              <a:ext uri="{28A0092B-C50C-407E-A947-70E740481C1C}">
                <a14:useLocalDpi xmlns:a14="http://schemas.microsoft.com/office/drawing/2010/main" val="0"/>
              </a:ext>
            </a:extLst>
          </a:blip>
          <a:srcRect/>
          <a:stretch>
            <a:fillRect/>
          </a:stretch>
        </p:blipFill>
        <p:spPr bwMode="auto">
          <a:xfrm>
            <a:off x="1139623" y="326992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4F6E66F-668F-42E4-8105-ABC4C03EE5C5}" type="slidenum">
              <a:rPr lang="en-US" smtClean="0"/>
              <a:t>4</a:t>
            </a:fld>
            <a:endParaRPr lang="en-US"/>
          </a:p>
        </p:txBody>
      </p:sp>
    </p:spTree>
    <p:extLst>
      <p:ext uri="{BB962C8B-B14F-4D97-AF65-F5344CB8AC3E}">
        <p14:creationId xmlns:p14="http://schemas.microsoft.com/office/powerpoint/2010/main" val="3571512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172948" y="2387375"/>
            <a:ext cx="10640290" cy="1323439"/>
          </a:xfrm>
          <a:prstGeom prst="rect">
            <a:avLst/>
          </a:prstGeom>
          <a:noFill/>
        </p:spPr>
        <p:txBody>
          <a:bodyPr wrap="square" rtlCol="0">
            <a:spAutoFit/>
          </a:bodyPr>
          <a:lstStyle/>
          <a:p>
            <a:pPr algn="ctr"/>
            <a:r>
              <a:rPr lang="en-US" sz="4000" b="1" dirty="0">
                <a:solidFill>
                  <a:schemeClr val="accent1">
                    <a:lumMod val="75000"/>
                  </a:schemeClr>
                </a:solidFill>
                <a:latin typeface="David" panose="020E0502060401010101" pitchFamily="34" charset="-79"/>
                <a:cs typeface="David" panose="020E0502060401010101" pitchFamily="34" charset="-79"/>
              </a:rPr>
              <a:t>What if I come in contact with someone who may have COVID-19?</a:t>
            </a:r>
          </a:p>
        </p:txBody>
      </p:sp>
      <p:sp>
        <p:nvSpPr>
          <p:cNvPr id="3" name="Slide Number Placeholder 2"/>
          <p:cNvSpPr>
            <a:spLocks noGrp="1"/>
          </p:cNvSpPr>
          <p:nvPr>
            <p:ph type="sldNum" sz="quarter" idx="12"/>
          </p:nvPr>
        </p:nvSpPr>
        <p:spPr/>
        <p:txBody>
          <a:bodyPr/>
          <a:lstStyle/>
          <a:p>
            <a:fld id="{A4F6E66F-668F-42E4-8105-ABC4C03EE5C5}" type="slidenum">
              <a:rPr lang="en-US" smtClean="0"/>
              <a:t>5</a:t>
            </a:fld>
            <a:endParaRPr lang="en-US"/>
          </a:p>
        </p:txBody>
      </p:sp>
    </p:spTree>
    <p:extLst>
      <p:ext uri="{BB962C8B-B14F-4D97-AF65-F5344CB8AC3E}">
        <p14:creationId xmlns:p14="http://schemas.microsoft.com/office/powerpoint/2010/main" val="83075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551710" y="631767"/>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CLOSE CONTACTS OF POSITIVE COVID-19 CASES</a:t>
            </a:r>
          </a:p>
        </p:txBody>
      </p:sp>
      <p:sp>
        <p:nvSpPr>
          <p:cNvPr id="3" name="TextBox 2"/>
          <p:cNvSpPr txBox="1"/>
          <p:nvPr/>
        </p:nvSpPr>
        <p:spPr>
          <a:xfrm>
            <a:off x="2467766" y="1243995"/>
            <a:ext cx="8262851" cy="3693319"/>
          </a:xfrm>
          <a:prstGeom prst="rect">
            <a:avLst/>
          </a:prstGeom>
          <a:noFill/>
        </p:spPr>
        <p:txBody>
          <a:bodyPr wrap="square" rtlCol="0">
            <a:spAutoFit/>
          </a:bodyPr>
          <a:lstStyle/>
          <a:p>
            <a:r>
              <a:rPr lang="en-US" dirty="0"/>
              <a:t>A </a:t>
            </a:r>
            <a:r>
              <a:rPr lang="en-US" u="sng" dirty="0"/>
              <a:t>close contact </a:t>
            </a:r>
            <a:r>
              <a:rPr lang="en-US" dirty="0"/>
              <a:t>of a positive COVID-19 is defined as any individual who was within six (6) feet of an infected person for at least ten (10) minutes starting from 48 hours before the onset of COVID-19 symptoms. </a:t>
            </a:r>
          </a:p>
          <a:p>
            <a:endParaRPr lang="en-US" dirty="0"/>
          </a:p>
          <a:p>
            <a:r>
              <a:rPr lang="en-US" dirty="0"/>
              <a:t>Close contacts will be determined by the Erie County Department of Health (ECDOH) and notified through contact tracing. If an employee is a close contact of a positive COVID-19 case, the employee should inform their Supervisor who will notify Human Resources. </a:t>
            </a:r>
          </a:p>
          <a:p>
            <a:endParaRPr lang="en-US" dirty="0"/>
          </a:p>
          <a:p>
            <a:endParaRPr lang="en-US" dirty="0"/>
          </a:p>
          <a:p>
            <a:r>
              <a:rPr lang="en-US" dirty="0"/>
              <a:t>A </a:t>
            </a:r>
            <a:r>
              <a:rPr lang="en-US" u="sng" dirty="0"/>
              <a:t>secondary contact</a:t>
            </a:r>
            <a:r>
              <a:rPr lang="en-US" dirty="0"/>
              <a:t>, is defined as contact with someone who was in contact with a COVID-19 case, or contact with someone who is being tested for COVID-19. A secondary contact </a:t>
            </a:r>
            <a:r>
              <a:rPr lang="en-US" u="sng" dirty="0"/>
              <a:t>does not require the employee to quarantine. </a:t>
            </a:r>
          </a:p>
        </p:txBody>
      </p:sp>
      <p:sp>
        <p:nvSpPr>
          <p:cNvPr id="4" name="AutoShape 2" descr="Close Contact Stock Illustrations – 3,148 Close Contact Stock  Illustrations, Vectors &amp; Clipart - Dreams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1175958" y="1927423"/>
            <a:ext cx="1291808" cy="1515716"/>
            <a:chOff x="1089946" y="1861436"/>
            <a:chExt cx="1291808" cy="1515716"/>
          </a:xfrm>
        </p:grpSpPr>
        <p:pic>
          <p:nvPicPr>
            <p:cNvPr id="19" name="Picture 2" descr="People Avoiding Close Contacts Royalty Free Cliparts, Vectors, And Stock  Illustration. Image 14785956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453" b="96301" l="0" r="28538">
                          <a14:foregroundMark x1="9308" y1="22195" x2="9308" y2="22195"/>
                          <a14:foregroundMark x1="14923" y1="22688" x2="14923" y2="22688"/>
                          <a14:foregroundMark x1="16462" y1="26634" x2="16462" y2="26634"/>
                          <a14:foregroundMark x1="19538" y1="38594" x2="19538" y2="38594"/>
                          <a14:foregroundMark x1="14308" y1="33662" x2="14308" y2="33662"/>
                          <a14:foregroundMark x1="15231" y1="31689" x2="15231" y2="31689"/>
                          <a14:foregroundMark x1="23000" y1="41060" x2="23000" y2="41060"/>
                          <a14:foregroundMark x1="12462" y1="41060" x2="12462" y2="41060"/>
                          <a14:foregroundMark x1="15231" y1="43033" x2="15231" y2="43033"/>
                          <a14:foregroundMark x1="11538" y1="39088" x2="11538" y2="39088"/>
                          <a14:foregroundMark x1="14923" y1="51541" x2="14923" y2="51541"/>
                          <a14:foregroundMark x1="12769" y1="80888" x2="12769" y2="80888"/>
                          <a14:foregroundMark x1="18923" y1="79408" x2="18923" y2="79408"/>
                          <a14:foregroundMark x1="21462" y1="42047" x2="21462" y2="42047"/>
                          <a14:foregroundMark x1="12000" y1="42417" x2="12000" y2="42417"/>
                          <a14:foregroundMark x1="11000" y1="21825" x2="11000" y2="21825"/>
                          <a14:foregroundMark x1="16462" y1="28113" x2="16462" y2="28113"/>
                          <a14:foregroundMark x1="15923" y1="25154" x2="15923" y2="25154"/>
                          <a14:foregroundMark x1="16462" y1="24784" x2="16462" y2="24784"/>
                        </a14:backgroundRemoval>
                      </a14:imgEffect>
                    </a14:imgLayer>
                  </a14:imgProps>
                </a:ext>
                <a:ext uri="{28A0092B-C50C-407E-A947-70E740481C1C}">
                  <a14:useLocalDpi xmlns:a14="http://schemas.microsoft.com/office/drawing/2010/main" val="0"/>
                </a:ext>
              </a:extLst>
            </a:blip>
            <a:srcRect l="5310" t="16240" r="67709" b="10188"/>
            <a:stretch/>
          </p:blipFill>
          <p:spPr bwMode="auto">
            <a:xfrm flipH="1">
              <a:off x="1590448" y="2031022"/>
              <a:ext cx="791306" cy="134613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lose Contact Stock Illustrations – 3,148 Close Contact Stock  Illustrations, Vectors &amp; Clipart - Dreamstime"/>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1556" b="100000" l="5285" r="95967">
                          <a14:foregroundMark x1="28512" y1="38667" x2="28512" y2="38667"/>
                          <a14:foregroundMark x1="58971" y1="24778" x2="58971" y2="24778"/>
                          <a14:foregroundMark x1="63978" y1="16000" x2="63978" y2="16000"/>
                          <a14:foregroundMark x1="74965" y1="16000" x2="74965" y2="16000"/>
                          <a14:foregroundMark x1="74965" y1="17222" x2="74965" y2="17222"/>
                          <a14:foregroundMark x1="71349" y1="22444" x2="71349" y2="22444"/>
                          <a14:foregroundMark x1="52434" y1="29333" x2="52434" y2="29333"/>
                          <a14:foregroundMark x1="45897" y1="21222" x2="45897" y2="21222"/>
                          <a14:foregroundMark x1="59666" y1="39778" x2="59666" y2="39778"/>
                          <a14:foregroundMark x1="69819" y1="29889" x2="69819" y2="29889"/>
                          <a14:foregroundMark x1="76356" y1="29889" x2="76356" y2="29889"/>
                          <a14:foregroundMark x1="82197" y1="29889" x2="82197" y2="29889"/>
                          <a14:foregroundMark x1="82197" y1="25889" x2="82197" y2="25889"/>
                          <a14:foregroundMark x1="21975" y1="34556" x2="21975" y2="34556"/>
                          <a14:foregroundMark x1="21280" y1="44444" x2="21280" y2="44444"/>
                          <a14:foregroundMark x1="27816" y1="45000" x2="27816" y2="45000"/>
                          <a14:foregroundMark x1="61892" y1="33444" x2="61892" y2="33444"/>
                          <a14:foregroundMark x1="75661" y1="9111" x2="75661" y2="9111"/>
                          <a14:foregroundMark x1="84284" y1="15444" x2="84284" y2="15444"/>
                          <a14:foregroundMark x1="68428" y1="39222" x2="68428" y2="39222"/>
                          <a14:foregroundMark x1="48122" y1="34000" x2="48122" y2="34000"/>
                          <a14:foregroundMark x1="44506" y1="24778" x2="44506" y2="24778"/>
                          <a14:foregroundMark x1="32128" y1="38667" x2="32128" y2="38667"/>
                          <a14:foregroundMark x1="28512" y1="32222" x2="28512" y2="32222"/>
                          <a14:foregroundMark x1="56050" y1="14889" x2="56050" y2="14889"/>
                          <a14:foregroundMark x1="64812" y1="10778" x2="64812" y2="10778"/>
                          <a14:foregroundMark x1="70515" y1="15444" x2="70515" y2="15444"/>
                          <a14:foregroundMark x1="84284" y1="23000" x2="84284" y2="23000"/>
                        </a14:backgroundRemoval>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089946" y="1861436"/>
              <a:ext cx="1170686" cy="15087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4948250" y="4944215"/>
            <a:ext cx="2706314" cy="1505404"/>
            <a:chOff x="4203533" y="4838835"/>
            <a:chExt cx="3195758" cy="1705709"/>
          </a:xfrm>
        </p:grpSpPr>
        <p:pic>
          <p:nvPicPr>
            <p:cNvPr id="18" name="Picture 2" descr="People Avoiding Close Contacts Royalty Free Cliparts, Vectors, And Stock  Illustration. Image 147859565."/>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453" b="96301" l="0" r="28538">
                          <a14:foregroundMark x1="9308" y1="22195" x2="9308" y2="22195"/>
                          <a14:foregroundMark x1="14923" y1="22688" x2="14923" y2="22688"/>
                          <a14:foregroundMark x1="16462" y1="26634" x2="16462" y2="26634"/>
                          <a14:foregroundMark x1="19538" y1="38594" x2="19538" y2="38594"/>
                          <a14:foregroundMark x1="14308" y1="33662" x2="14308" y2="33662"/>
                          <a14:foregroundMark x1="15231" y1="31689" x2="15231" y2="31689"/>
                          <a14:foregroundMark x1="23000" y1="41060" x2="23000" y2="41060"/>
                          <a14:foregroundMark x1="12462" y1="41060" x2="12462" y2="41060"/>
                          <a14:foregroundMark x1="15231" y1="43033" x2="15231" y2="43033"/>
                          <a14:foregroundMark x1="11538" y1="39088" x2="11538" y2="39088"/>
                          <a14:foregroundMark x1="14923" y1="51541" x2="14923" y2="51541"/>
                          <a14:foregroundMark x1="12769" y1="80888" x2="12769" y2="80888"/>
                          <a14:foregroundMark x1="18923" y1="79408" x2="18923" y2="79408"/>
                          <a14:foregroundMark x1="21462" y1="42047" x2="21462" y2="42047"/>
                          <a14:foregroundMark x1="12000" y1="42417" x2="12000" y2="42417"/>
                          <a14:foregroundMark x1="11000" y1="21825" x2="11000" y2="21825"/>
                          <a14:foregroundMark x1="16462" y1="28113" x2="16462" y2="28113"/>
                          <a14:foregroundMark x1="15923" y1="25154" x2="15923" y2="25154"/>
                          <a14:foregroundMark x1="16462" y1="24784" x2="16462" y2="24784"/>
                        </a14:backgroundRemoval>
                      </a14:imgEffect>
                    </a14:imgLayer>
                  </a14:imgProps>
                </a:ext>
                <a:ext uri="{28A0092B-C50C-407E-A947-70E740481C1C}">
                  <a14:useLocalDpi xmlns:a14="http://schemas.microsoft.com/office/drawing/2010/main" val="0"/>
                </a:ext>
              </a:extLst>
            </a:blip>
            <a:srcRect l="5310" t="16240" r="67709" b="10188"/>
            <a:stretch/>
          </p:blipFill>
          <p:spPr bwMode="auto">
            <a:xfrm>
              <a:off x="5995843" y="5106900"/>
              <a:ext cx="778541" cy="132441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203533" y="4937314"/>
              <a:ext cx="1291808" cy="1515716"/>
              <a:chOff x="1089946" y="1861436"/>
              <a:chExt cx="1291808" cy="1515716"/>
            </a:xfrm>
          </p:grpSpPr>
          <p:pic>
            <p:nvPicPr>
              <p:cNvPr id="22" name="Picture 2" descr="People Avoiding Close Contacts Royalty Free Cliparts, Vectors, And Stock  Illustration. Image 14785956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3453" b="96301" l="0" r="28538">
                            <a14:foregroundMark x1="9308" y1="22195" x2="9308" y2="22195"/>
                            <a14:foregroundMark x1="14923" y1="22688" x2="14923" y2="22688"/>
                            <a14:foregroundMark x1="16462" y1="26634" x2="16462" y2="26634"/>
                            <a14:foregroundMark x1="19538" y1="38594" x2="19538" y2="38594"/>
                            <a14:foregroundMark x1="14308" y1="33662" x2="14308" y2="33662"/>
                            <a14:foregroundMark x1="15231" y1="31689" x2="15231" y2="31689"/>
                            <a14:foregroundMark x1="23000" y1="41060" x2="23000" y2="41060"/>
                            <a14:foregroundMark x1="12462" y1="41060" x2="12462" y2="41060"/>
                            <a14:foregroundMark x1="15231" y1="43033" x2="15231" y2="43033"/>
                            <a14:foregroundMark x1="11538" y1="39088" x2="11538" y2="39088"/>
                            <a14:foregroundMark x1="14923" y1="51541" x2="14923" y2="51541"/>
                            <a14:foregroundMark x1="12769" y1="80888" x2="12769" y2="80888"/>
                            <a14:foregroundMark x1="18923" y1="79408" x2="18923" y2="79408"/>
                            <a14:foregroundMark x1="21462" y1="42047" x2="21462" y2="42047"/>
                            <a14:foregroundMark x1="12000" y1="42417" x2="12000" y2="42417"/>
                            <a14:foregroundMark x1="11000" y1="21825" x2="11000" y2="21825"/>
                            <a14:foregroundMark x1="16462" y1="28113" x2="16462" y2="28113"/>
                            <a14:foregroundMark x1="15923" y1="25154" x2="15923" y2="25154"/>
                            <a14:foregroundMark x1="16462" y1="24784" x2="16462" y2="24784"/>
                          </a14:backgroundRemoval>
                        </a14:imgEffect>
                      </a14:imgLayer>
                    </a14:imgProps>
                  </a:ext>
                  <a:ext uri="{28A0092B-C50C-407E-A947-70E740481C1C}">
                    <a14:useLocalDpi xmlns:a14="http://schemas.microsoft.com/office/drawing/2010/main" val="0"/>
                  </a:ext>
                </a:extLst>
              </a:blip>
              <a:srcRect l="5310" t="16240" r="67709" b="10188"/>
              <a:stretch/>
            </p:blipFill>
            <p:spPr bwMode="auto">
              <a:xfrm flipH="1">
                <a:off x="1590448" y="2031022"/>
                <a:ext cx="791306" cy="13461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Close Contact Stock Illustrations – 3,148 Close Contact Stock  Illustrations, Vectors &amp; Clipart - Dreamstime"/>
              <p:cNvPicPr>
                <a:picLocks noChangeAspect="1" noChangeArrowheads="1"/>
              </p:cNvPicPr>
              <p:nvPr/>
            </p:nvPicPr>
            <p:blipFill>
              <a:blip r:embed="rId10"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1556" b="100000" l="5285" r="95967">
                            <a14:foregroundMark x1="28512" y1="38667" x2="28512" y2="38667"/>
                            <a14:foregroundMark x1="58971" y1="24778" x2="58971" y2="24778"/>
                            <a14:foregroundMark x1="63978" y1="16000" x2="63978" y2="16000"/>
                            <a14:foregroundMark x1="74965" y1="16000" x2="74965" y2="16000"/>
                            <a14:foregroundMark x1="74965" y1="17222" x2="74965" y2="17222"/>
                            <a14:foregroundMark x1="71349" y1="22444" x2="71349" y2="22444"/>
                            <a14:foregroundMark x1="52434" y1="29333" x2="52434" y2="29333"/>
                            <a14:foregroundMark x1="45897" y1="21222" x2="45897" y2="21222"/>
                            <a14:foregroundMark x1="59666" y1="39778" x2="59666" y2="39778"/>
                            <a14:foregroundMark x1="69819" y1="29889" x2="69819" y2="29889"/>
                            <a14:foregroundMark x1="76356" y1="29889" x2="76356" y2="29889"/>
                            <a14:foregroundMark x1="82197" y1="29889" x2="82197" y2="29889"/>
                            <a14:foregroundMark x1="82197" y1="25889" x2="82197" y2="25889"/>
                            <a14:foregroundMark x1="21975" y1="34556" x2="21975" y2="34556"/>
                            <a14:foregroundMark x1="21280" y1="44444" x2="21280" y2="44444"/>
                            <a14:foregroundMark x1="27816" y1="45000" x2="27816" y2="45000"/>
                            <a14:foregroundMark x1="61892" y1="33444" x2="61892" y2="33444"/>
                            <a14:foregroundMark x1="75661" y1="9111" x2="75661" y2="9111"/>
                            <a14:foregroundMark x1="84284" y1="15444" x2="84284" y2="15444"/>
                            <a14:foregroundMark x1="68428" y1="39222" x2="68428" y2="39222"/>
                            <a14:foregroundMark x1="48122" y1="34000" x2="48122" y2="34000"/>
                            <a14:foregroundMark x1="44506" y1="24778" x2="44506" y2="24778"/>
                            <a14:foregroundMark x1="32128" y1="38667" x2="32128" y2="38667"/>
                            <a14:foregroundMark x1="28512" y1="32222" x2="28512" y2="32222"/>
                            <a14:foregroundMark x1="56050" y1="14889" x2="56050" y2="14889"/>
                            <a14:foregroundMark x1="64812" y1="10778" x2="64812" y2="10778"/>
                            <a14:foregroundMark x1="70515" y1="15444" x2="70515" y2="15444"/>
                            <a14:foregroundMark x1="84284" y1="23000" x2="84284" y2="23000"/>
                          </a14:backgroundRemoval>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089946" y="1861436"/>
                <a:ext cx="1170686" cy="1508753"/>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 descr="People Avoiding Close Contacts Royalty Free Cliparts, Vectors, And Stock  Illustration. Image 147859565."/>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3453" b="100000" l="25538" r="100000"/>
                      </a14:imgEffect>
                    </a14:imgLayer>
                  </a14:imgProps>
                </a:ext>
                <a:ext uri="{28A0092B-C50C-407E-A947-70E740481C1C}">
                  <a14:useLocalDpi xmlns:a14="http://schemas.microsoft.com/office/drawing/2010/main" val="0"/>
                </a:ext>
              </a:extLst>
            </a:blip>
            <a:srcRect l="71779" b="3561"/>
            <a:stretch/>
          </p:blipFill>
          <p:spPr bwMode="auto">
            <a:xfrm>
              <a:off x="6599191" y="4838835"/>
              <a:ext cx="800100" cy="1705709"/>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5"/>
            <p:cNvSpPr/>
            <p:nvPr/>
          </p:nvSpPr>
          <p:spPr>
            <a:xfrm>
              <a:off x="5495341" y="5691689"/>
              <a:ext cx="500502" cy="88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fld id="{A4F6E66F-668F-42E4-8105-ABC4C03EE5C5}" type="slidenum">
              <a:rPr lang="en-US" smtClean="0"/>
              <a:t>6</a:t>
            </a:fld>
            <a:endParaRPr lang="en-US"/>
          </a:p>
        </p:txBody>
      </p:sp>
    </p:spTree>
    <p:extLst>
      <p:ext uri="{BB962C8B-B14F-4D97-AF65-F5344CB8AC3E}">
        <p14:creationId xmlns:p14="http://schemas.microsoft.com/office/powerpoint/2010/main" val="291580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006645" y="2299333"/>
            <a:ext cx="10640290" cy="707886"/>
          </a:xfrm>
          <a:prstGeom prst="rect">
            <a:avLst/>
          </a:prstGeom>
          <a:noFill/>
        </p:spPr>
        <p:txBody>
          <a:bodyPr wrap="square" rtlCol="0">
            <a:spAutoFit/>
          </a:bodyPr>
          <a:lstStyle/>
          <a:p>
            <a:pPr algn="ctr"/>
            <a:r>
              <a:rPr lang="en-US" sz="4000" b="1" dirty="0">
                <a:solidFill>
                  <a:schemeClr val="accent1">
                    <a:lumMod val="75000"/>
                  </a:schemeClr>
                </a:solidFill>
                <a:latin typeface="David" panose="020E0502060401010101" pitchFamily="34" charset="-79"/>
                <a:cs typeface="David" panose="020E0502060401010101" pitchFamily="34" charset="-79"/>
              </a:rPr>
              <a:t>What happens if I need to quarantine? </a:t>
            </a:r>
          </a:p>
        </p:txBody>
      </p:sp>
      <p:sp>
        <p:nvSpPr>
          <p:cNvPr id="3" name="Slide Number Placeholder 2"/>
          <p:cNvSpPr>
            <a:spLocks noGrp="1"/>
          </p:cNvSpPr>
          <p:nvPr>
            <p:ph type="sldNum" sz="quarter" idx="12"/>
          </p:nvPr>
        </p:nvSpPr>
        <p:spPr/>
        <p:txBody>
          <a:bodyPr/>
          <a:lstStyle/>
          <a:p>
            <a:fld id="{A4F6E66F-668F-42E4-8105-ABC4C03EE5C5}" type="slidenum">
              <a:rPr lang="en-US" smtClean="0"/>
              <a:t>7</a:t>
            </a:fld>
            <a:endParaRPr lang="en-US"/>
          </a:p>
        </p:txBody>
      </p:sp>
    </p:spTree>
    <p:extLst>
      <p:ext uri="{BB962C8B-B14F-4D97-AF65-F5344CB8AC3E}">
        <p14:creationId xmlns:p14="http://schemas.microsoft.com/office/powerpoint/2010/main" val="303611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551710" y="631767"/>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QUARANTINE LEAVE</a:t>
            </a:r>
          </a:p>
        </p:txBody>
      </p:sp>
      <p:sp>
        <p:nvSpPr>
          <p:cNvPr id="3" name="TextBox 2"/>
          <p:cNvSpPr txBox="1"/>
          <p:nvPr/>
        </p:nvSpPr>
        <p:spPr>
          <a:xfrm>
            <a:off x="2477193" y="1479665"/>
            <a:ext cx="8262851" cy="4801314"/>
          </a:xfrm>
          <a:prstGeom prst="rect">
            <a:avLst/>
          </a:prstGeom>
          <a:noFill/>
        </p:spPr>
        <p:txBody>
          <a:bodyPr wrap="square" rtlCol="0">
            <a:spAutoFit/>
          </a:bodyPr>
          <a:lstStyle/>
          <a:p>
            <a:r>
              <a:rPr lang="en-US" dirty="0"/>
              <a:t>Employees are eligible for up to two weeks of paid leave (“Quarantine Leave”) if they are unable to work onsite or from home due to COVID-19 quarantine, isolation, or symptoms while waiting diagnosis. </a:t>
            </a:r>
          </a:p>
          <a:p>
            <a:endParaRPr lang="en-US" dirty="0"/>
          </a:p>
          <a:p>
            <a:r>
              <a:rPr lang="en-US" u="sng" dirty="0"/>
              <a:t>Employees placed in at-home quarantine are required to stay home; separate themselves from others, including household members; and monitor their health in accordance with Erie County Department of Health (ECDOH) Guidelines. They are prohibited from visiting with non-household members, and must be tested for COVID-19. COVID-19 test results must be provided to Human Resources. </a:t>
            </a:r>
          </a:p>
          <a:p>
            <a:endParaRPr lang="en-US" u="sng" dirty="0"/>
          </a:p>
          <a:p>
            <a:r>
              <a:rPr lang="en-US" dirty="0"/>
              <a:t>To apply for Quarantine Leave, employees must submit documentation to Human Resources Department, email, </a:t>
            </a:r>
            <a:r>
              <a:rPr lang="en-US" dirty="0">
                <a:hlinkClick r:id="rId2"/>
              </a:rPr>
              <a:t>HR_leaves@buffaloschools.org</a:t>
            </a:r>
            <a:r>
              <a:rPr lang="en-US" dirty="0"/>
              <a:t>. Negative results of the COVID-19 test must be provided to </a:t>
            </a:r>
            <a:r>
              <a:rPr lang="en-US" dirty="0" err="1"/>
              <a:t>HR_Leaves@buffaloschools</a:t>
            </a:r>
            <a:r>
              <a:rPr lang="en-US" dirty="0"/>
              <a:t> before an employee is cleared to return to work.</a:t>
            </a:r>
          </a:p>
          <a:p>
            <a:endParaRPr lang="en-US" u="sng" dirty="0"/>
          </a:p>
          <a:p>
            <a:r>
              <a:rPr lang="en-US" dirty="0"/>
              <a:t>After the two week period, employees are required to use their own accrued time to cover any continuing absence.</a:t>
            </a:r>
          </a:p>
        </p:txBody>
      </p:sp>
      <p:sp>
        <p:nvSpPr>
          <p:cNvPr id="4" name="AutoShape 4" descr="Calendar clipart free images - ClipartBa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307975" y="4208739"/>
            <a:ext cx="1470580" cy="1796136"/>
            <a:chOff x="158819" y="4007678"/>
            <a:chExt cx="2143125" cy="2143125"/>
          </a:xfrm>
          <a:effectLst>
            <a:outerShdw blurRad="76200" dir="18900000" sy="23000" kx="-1200000" algn="bl" rotWithShape="0">
              <a:prstClr val="black">
                <a:alpha val="20000"/>
              </a:prstClr>
            </a:outerShdw>
          </a:effectLst>
        </p:grpSpPr>
        <p:pic>
          <p:nvPicPr>
            <p:cNvPr id="5128" name="Picture 8" descr="Thick Paper Calendar transparent PNG - Stick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778" l="2667" r="100000"/>
                      </a14:imgEffect>
                    </a14:imgLayer>
                  </a14:imgProps>
                </a:ext>
                <a:ext uri="{28A0092B-C50C-407E-A947-70E740481C1C}">
                  <a14:useLocalDpi xmlns:a14="http://schemas.microsoft.com/office/drawing/2010/main" val="0"/>
                </a:ext>
              </a:extLst>
            </a:blip>
            <a:srcRect/>
            <a:stretch>
              <a:fillRect/>
            </a:stretch>
          </p:blipFill>
          <p:spPr bwMode="auto">
            <a:xfrm flipH="1">
              <a:off x="158819" y="4007678"/>
              <a:ext cx="2143125" cy="214312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265736" y="4210102"/>
              <a:ext cx="1929289" cy="1278611"/>
            </a:xfrm>
            <a:prstGeom prst="rect">
              <a:avLst/>
            </a:prstGeom>
            <a:noFill/>
            <a:scene3d>
              <a:camera prst="isometricOffAxis1Right"/>
              <a:lightRig rig="threePt" dir="t"/>
            </a:scene3d>
            <a:sp3d>
              <a:bevelT/>
            </a:sp3d>
          </p:spPr>
          <p:txBody>
            <a:bodyPr wrap="squar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2 </a:t>
              </a:r>
            </a:p>
            <a:p>
              <a:pPr algn="ctr"/>
              <a:r>
                <a:rPr lang="en-US" sz="3200" b="0" cap="none" spc="0" dirty="0">
                  <a:ln w="0"/>
                  <a:solidFill>
                    <a:srgbClr val="FF0000"/>
                  </a:solidFill>
                  <a:effectLst>
                    <a:outerShdw blurRad="38100" dist="19050" dir="2700000" algn="tl" rotWithShape="0">
                      <a:schemeClr val="dk1">
                        <a:alpha val="40000"/>
                      </a:schemeClr>
                    </a:outerShdw>
                  </a:effectLst>
                </a:rPr>
                <a:t>weeks</a:t>
              </a:r>
            </a:p>
          </p:txBody>
        </p:sp>
      </p:grpSp>
      <p:sp>
        <p:nvSpPr>
          <p:cNvPr id="5" name="Slide Number Placeholder 4"/>
          <p:cNvSpPr>
            <a:spLocks noGrp="1"/>
          </p:cNvSpPr>
          <p:nvPr>
            <p:ph type="sldNum" sz="quarter" idx="12"/>
          </p:nvPr>
        </p:nvSpPr>
        <p:spPr/>
        <p:txBody>
          <a:bodyPr/>
          <a:lstStyle/>
          <a:p>
            <a:fld id="{A4F6E66F-668F-42E4-8105-ABC4C03EE5C5}" type="slidenum">
              <a:rPr lang="en-US" smtClean="0"/>
              <a:t>8</a:t>
            </a:fld>
            <a:endParaRPr lang="en-US"/>
          </a:p>
        </p:txBody>
      </p:sp>
    </p:spTree>
    <p:extLst>
      <p:ext uri="{BB962C8B-B14F-4D97-AF65-F5344CB8AC3E}">
        <p14:creationId xmlns:p14="http://schemas.microsoft.com/office/powerpoint/2010/main" val="323982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551710" y="631767"/>
            <a:ext cx="10640290" cy="523220"/>
          </a:xfrm>
          <a:prstGeom prst="rect">
            <a:avLst/>
          </a:prstGeom>
          <a:noFill/>
        </p:spPr>
        <p:txBody>
          <a:bodyPr wrap="square" rtlCol="0">
            <a:spAutoFit/>
          </a:bodyPr>
          <a:lstStyle/>
          <a:p>
            <a:pPr algn="ctr"/>
            <a:r>
              <a:rPr lang="en-US" sz="2800" u="sng" dirty="0">
                <a:solidFill>
                  <a:schemeClr val="accent1">
                    <a:lumMod val="75000"/>
                  </a:schemeClr>
                </a:solidFill>
                <a:latin typeface="David" panose="020E0502060401010101" pitchFamily="34" charset="-79"/>
                <a:cs typeface="David" panose="020E0502060401010101" pitchFamily="34" charset="-79"/>
              </a:rPr>
              <a:t>QUARANTINE PROCESS</a:t>
            </a:r>
          </a:p>
        </p:txBody>
      </p:sp>
      <p:sp>
        <p:nvSpPr>
          <p:cNvPr id="3" name="TextBox 2"/>
          <p:cNvSpPr txBox="1"/>
          <p:nvPr/>
        </p:nvSpPr>
        <p:spPr>
          <a:xfrm>
            <a:off x="2506275" y="1504655"/>
            <a:ext cx="8262851" cy="4247317"/>
          </a:xfrm>
          <a:prstGeom prst="rect">
            <a:avLst/>
          </a:prstGeom>
          <a:noFill/>
        </p:spPr>
        <p:txBody>
          <a:bodyPr wrap="square" rtlCol="0">
            <a:spAutoFit/>
          </a:bodyPr>
          <a:lstStyle/>
          <a:p>
            <a:r>
              <a:rPr lang="en-US" b="1" dirty="0"/>
              <a:t>An employee must quarantine for one of the following reasons:</a:t>
            </a:r>
          </a:p>
          <a:p>
            <a:pPr marL="285750" indent="-285750">
              <a:buFont typeface="Arial" panose="020B0604020202020204" pitchFamily="34" charset="0"/>
              <a:buChar char="•"/>
            </a:pPr>
            <a:r>
              <a:rPr lang="en-US" dirty="0"/>
              <a:t>Employee is COVID-19 positive	 and subject to an Isolation Order</a:t>
            </a:r>
          </a:p>
          <a:p>
            <a:pPr marL="285750" indent="-285750">
              <a:buFont typeface="Arial" panose="020B0604020202020204" pitchFamily="34" charset="0"/>
              <a:buChar char="•"/>
            </a:pPr>
            <a:r>
              <a:rPr lang="en-US" dirty="0"/>
              <a:t>Employee is experiencing COVID-19 symptoms and awaiting COVID-19 test results</a:t>
            </a:r>
          </a:p>
          <a:p>
            <a:pPr marL="285750" indent="-285750">
              <a:buFont typeface="Arial" panose="020B0604020202020204" pitchFamily="34" charset="0"/>
              <a:buChar char="•"/>
            </a:pPr>
            <a:r>
              <a:rPr lang="en-US" dirty="0"/>
              <a:t>Employee is non-essential or able to work from home and a confirmed close contact of a positive COVID-19 case</a:t>
            </a:r>
          </a:p>
          <a:p>
            <a:pPr marL="285750" indent="-285750">
              <a:buFont typeface="Arial" panose="020B0604020202020204" pitchFamily="34" charset="0"/>
              <a:buChar char="•"/>
            </a:pPr>
            <a:r>
              <a:rPr lang="en-US" dirty="0"/>
              <a:t>Employee is non-essential or able to work from home and subject to Federal, State, or local Quarantine Order, including fourteen (14) day mandatory quarantine following travel to a designate state.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algn="ctr"/>
            <a:r>
              <a:rPr lang="en-US" b="1" dirty="0"/>
              <a:t>AN EMPLOYEE REQUIRED TO QUARANTINE FOR ANY REASON MUST BE TESTED FOR COVID-19, AND THEIR TEST RESULTS MUST BE PROVIDED TO THE DEPARTMENT OF HUMAN RESOURCES</a:t>
            </a:r>
          </a:p>
          <a:p>
            <a:pPr marL="285750" indent="-285750" algn="ct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2"/>
          </p:nvPr>
        </p:nvSpPr>
        <p:spPr/>
        <p:txBody>
          <a:bodyPr/>
          <a:lstStyle/>
          <a:p>
            <a:fld id="{A4F6E66F-668F-42E4-8105-ABC4C03EE5C5}" type="slidenum">
              <a:rPr lang="en-US" smtClean="0"/>
              <a:t>9</a:t>
            </a:fld>
            <a:endParaRPr lang="en-US"/>
          </a:p>
        </p:txBody>
      </p:sp>
    </p:spTree>
    <p:extLst>
      <p:ext uri="{BB962C8B-B14F-4D97-AF65-F5344CB8AC3E}">
        <p14:creationId xmlns:p14="http://schemas.microsoft.com/office/powerpoint/2010/main" val="14880028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680396E63B4B48B29C34B12F129F1A" ma:contentTypeVersion="13" ma:contentTypeDescription="Create a new document." ma:contentTypeScope="" ma:versionID="bfbbac523057e552afd3714078f63ffc">
  <xsd:schema xmlns:xsd="http://www.w3.org/2001/XMLSchema" xmlns:xs="http://www.w3.org/2001/XMLSchema" xmlns:p="http://schemas.microsoft.com/office/2006/metadata/properties" xmlns:ns3="fe173fa9-087a-4523-966f-96be16e5d445" xmlns:ns4="05f357d4-e297-49af-bc2e-24419d6ade7c" targetNamespace="http://schemas.microsoft.com/office/2006/metadata/properties" ma:root="true" ma:fieldsID="8598b1d19c088c9a0c07dee22d6e3300" ns3:_="" ns4:_="">
    <xsd:import namespace="fe173fa9-087a-4523-966f-96be16e5d445"/>
    <xsd:import namespace="05f357d4-e297-49af-bc2e-24419d6ade7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173fa9-087a-4523-966f-96be16e5d4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357d4-e297-49af-bc2e-24419d6ade7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8DFE27-CF89-4F42-9D4F-1AA07821CD75}">
  <ds:schemaRefs>
    <ds:schemaRef ds:uri="fe173fa9-087a-4523-966f-96be16e5d445"/>
    <ds:schemaRef ds:uri="http://schemas.microsoft.com/office/2006/metadata/properties"/>
    <ds:schemaRef ds:uri="http://www.w3.org/XML/1998/namespace"/>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05f357d4-e297-49af-bc2e-24419d6ade7c"/>
    <ds:schemaRef ds:uri="http://purl.org/dc/elements/1.1/"/>
  </ds:schemaRefs>
</ds:datastoreItem>
</file>

<file path=customXml/itemProps2.xml><?xml version="1.0" encoding="utf-8"?>
<ds:datastoreItem xmlns:ds="http://schemas.openxmlformats.org/officeDocument/2006/customXml" ds:itemID="{16015978-AD3D-46A0-B1C1-7F3086F1E4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173fa9-087a-4523-966f-96be16e5d445"/>
    <ds:schemaRef ds:uri="05f357d4-e297-49af-bc2e-24419d6ade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7DE7C1-F4BB-4516-B242-8C3678D1A2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719</TotalTime>
  <Words>2506</Words>
  <Application>Microsoft Office PowerPoint</Application>
  <PresentationFormat>Widescreen</PresentationFormat>
  <Paragraphs>242</Paragraphs>
  <Slides>29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Calibri Light</vt:lpstr>
      <vt:lpstr>Corbel</vt:lpstr>
      <vt:lpstr>David</vt:lpstr>
      <vt:lpstr>Parallax</vt:lpstr>
      <vt:lpstr>1_Custom Design</vt:lpstr>
      <vt:lpstr>Custom Design</vt:lpstr>
      <vt:lpstr>BUFFALO PUBLIC SCHOOLS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doing your part at keeping Buffalo Schools Strong</vt:lpstr>
    </vt:vector>
  </TitlesOfParts>
  <Company>Buffalo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Sydney Neasman-Davis</dc:creator>
  <cp:lastModifiedBy>ten</cp:lastModifiedBy>
  <cp:revision>89</cp:revision>
  <cp:lastPrinted>2020-08-24T15:52:42Z</cp:lastPrinted>
  <dcterms:created xsi:type="dcterms:W3CDTF">2020-08-20T14:33:13Z</dcterms:created>
  <dcterms:modified xsi:type="dcterms:W3CDTF">2021-01-29T17:59:20Z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0x01010085680396E63B4B48B29C34B12F129F1A</vt:lpwstr>
  </property>
</Properties>
</file>